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 id="2147483820" r:id="rId5"/>
    <p:sldMasterId id="2147483846" r:id="rId6"/>
    <p:sldMasterId id="2147483861" r:id="rId7"/>
    <p:sldMasterId id="2147483876" r:id="rId8"/>
  </p:sldMasterIdLst>
  <p:notesMasterIdLst>
    <p:notesMasterId r:id="rId28"/>
  </p:notesMasterIdLst>
  <p:sldIdLst>
    <p:sldId id="594" r:id="rId9"/>
    <p:sldId id="963" r:id="rId10"/>
    <p:sldId id="1043" r:id="rId11"/>
    <p:sldId id="1060" r:id="rId12"/>
    <p:sldId id="1061" r:id="rId13"/>
    <p:sldId id="1063" r:id="rId14"/>
    <p:sldId id="1064" r:id="rId15"/>
    <p:sldId id="1065" r:id="rId16"/>
    <p:sldId id="1066" r:id="rId17"/>
    <p:sldId id="1059" r:id="rId18"/>
    <p:sldId id="1044" r:id="rId19"/>
    <p:sldId id="1045" r:id="rId20"/>
    <p:sldId id="1046" r:id="rId21"/>
    <p:sldId id="1047" r:id="rId22"/>
    <p:sldId id="1040" r:id="rId23"/>
    <p:sldId id="1042" r:id="rId24"/>
    <p:sldId id="1017" r:id="rId25"/>
    <p:sldId id="975" r:id="rId26"/>
    <p:sldId id="333" r:id="rId2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99DA075-8378-4EF4-85E2-11B1A30C00E3}">
          <p14:sldIdLst>
            <p14:sldId id="594"/>
            <p14:sldId id="963"/>
          </p14:sldIdLst>
        </p14:section>
        <p14:section name="Personal Needs Profile" id="{E8DC06C3-1B68-4113-B388-6B7370575CA6}">
          <p14:sldIdLst>
            <p14:sldId id="1043"/>
            <p14:sldId id="1060"/>
            <p14:sldId id="1061"/>
            <p14:sldId id="1063"/>
            <p14:sldId id="1064"/>
            <p14:sldId id="1065"/>
            <p14:sldId id="1066"/>
          </p14:sldIdLst>
        </p14:section>
        <p14:section name="Editing Student Records to Add PNP" id="{4F1A890B-1950-4116-9D1D-D3347BCD44AF}">
          <p14:sldIdLst>
            <p14:sldId id="1059"/>
            <p14:sldId id="1044"/>
            <p14:sldId id="1045"/>
            <p14:sldId id="1046"/>
            <p14:sldId id="1047"/>
            <p14:sldId id="1040"/>
            <p14:sldId id="1042"/>
          </p14:sldIdLst>
        </p14:section>
        <p14:section name="ACT Aspire Accommodations and Supports Resources" id="{22030D14-8F82-419D-8C14-F4FE4B0DD2C4}">
          <p14:sldIdLst>
            <p14:sldId id="1017"/>
            <p14:sldId id="975"/>
            <p14:sldId id="33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3A8146-C961-2058-D92C-AFDA930A4F7D}" name="Sheri Davenport" initials="SD" userId="S::Sheri.Davenport@azed.gov::f64a3da6-cc64-471b-8855-5472f8d56e98" providerId="AD"/>
  <p188:author id="{76F67E47-FBC7-92A3-CC4B-0514246C4A41}" name="Oliver, Lisa" initials="OL" userId="S::Lisa.Oliver@azed.gov::7e0550a0-b0b6-469f-804e-ba562aa0b6f6" providerId="AD"/>
  <p188:author id="{8ED6A457-CF57-85A2-EC42-B9789C6191C3}" name="Middlebrook, Candis" initials="CM" userId="S::Candis.Middlebrook@azed.gov::ddd7cbf3-9156-4a93-9c07-d1b0eff58a81" providerId="AD"/>
  <p188:author id="{17969CA8-4CBF-547A-BBC7-942D076A07E8}" name="Erica Baltierra" initials="EB" userId="S::Erica.Baltierra@Pearson.com::186c0439-1aa7-4ba0-9b5e-2311e00a75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ry Benson" initials="MB" lastIdx="11" clrIdx="6">
    <p:extLst>
      <p:ext uri="{19B8F6BF-5375-455C-9EA6-DF929625EA0E}">
        <p15:presenceInfo xmlns:p15="http://schemas.microsoft.com/office/powerpoint/2012/main" userId="S::bensonm@act.org::212d17ff-f0bd-4a03-b895-0d471b0d7b12" providerId="AD"/>
      </p:ext>
    </p:extLst>
  </p:cmAuthor>
  <p:cmAuthor id="1" name="Peg Thomsen" initials="PT" lastIdx="1" clrIdx="0">
    <p:extLst>
      <p:ext uri="{19B8F6BF-5375-455C-9EA6-DF929625EA0E}">
        <p15:presenceInfo xmlns:p15="http://schemas.microsoft.com/office/powerpoint/2012/main" userId="S-1-5-21-1757981266-1343024091-725345543-53127" providerId="AD"/>
      </p:ext>
    </p:extLst>
  </p:cmAuthor>
  <p:cmAuthor id="8" name="Lisa Marsh" initials="LM" lastIdx="24" clrIdx="7">
    <p:extLst>
      <p:ext uri="{19B8F6BF-5375-455C-9EA6-DF929625EA0E}">
        <p15:presenceInfo xmlns:p15="http://schemas.microsoft.com/office/powerpoint/2012/main" userId="S::marshl@act.org::d7d2f0e4-bbbd-4f9d-92ca-bd84ceb7f29d" providerId="AD"/>
      </p:ext>
    </p:extLst>
  </p:cmAuthor>
  <p:cmAuthor id="2" name="Sarah Brannaman" initials="SB" lastIdx="39" clrIdx="1">
    <p:extLst>
      <p:ext uri="{19B8F6BF-5375-455C-9EA6-DF929625EA0E}">
        <p15:presenceInfo xmlns:p15="http://schemas.microsoft.com/office/powerpoint/2012/main" userId="S-1-5-21-1757981266-1343024091-725345543-1235" providerId="AD"/>
      </p:ext>
    </p:extLst>
  </p:cmAuthor>
  <p:cmAuthor id="9" name="Sarah Brannaman" initials="SB [2]" lastIdx="5" clrIdx="8">
    <p:extLst>
      <p:ext uri="{19B8F6BF-5375-455C-9EA6-DF929625EA0E}">
        <p15:presenceInfo xmlns:p15="http://schemas.microsoft.com/office/powerpoint/2012/main" userId="S::brannams@act.org::06d540aa-ce2b-4241-bc8a-58f73f6d5fb7" providerId="AD"/>
      </p:ext>
    </p:extLst>
  </p:cmAuthor>
  <p:cmAuthor id="3" name="Abby Montgomery" initials="AM" lastIdx="1" clrIdx="2">
    <p:extLst>
      <p:ext uri="{19B8F6BF-5375-455C-9EA6-DF929625EA0E}">
        <p15:presenceInfo xmlns:p15="http://schemas.microsoft.com/office/powerpoint/2012/main" userId="S::MontgomA@act.org::ad742807-c9bb-4409-be60-646f501c79cf" providerId="AD"/>
      </p:ext>
    </p:extLst>
  </p:cmAuthor>
  <p:cmAuthor id="10" name="Grace McGovern" initials="GM" lastIdx="14" clrIdx="9">
    <p:extLst>
      <p:ext uri="{19B8F6BF-5375-455C-9EA6-DF929625EA0E}">
        <p15:presenceInfo xmlns:p15="http://schemas.microsoft.com/office/powerpoint/2012/main" userId="S::mcgoverg@act.org::73a5b00c-7c2f-4e78-b367-d7f4f0e7d327" providerId="AD"/>
      </p:ext>
    </p:extLst>
  </p:cmAuthor>
  <p:cmAuthor id="4" name="Peg Thomsen" initials="PT [2]" lastIdx="5" clrIdx="3">
    <p:extLst>
      <p:ext uri="{19B8F6BF-5375-455C-9EA6-DF929625EA0E}">
        <p15:presenceInfo xmlns:p15="http://schemas.microsoft.com/office/powerpoint/2012/main" userId="S::thomsenp@act.org::79cd112b-0582-4bd3-b00f-3d96c23614a9" providerId="AD"/>
      </p:ext>
    </p:extLst>
  </p:cmAuthor>
  <p:cmAuthor id="11" name="Adrienne Vevera" initials="AV" lastIdx="2" clrIdx="10">
    <p:extLst>
      <p:ext uri="{19B8F6BF-5375-455C-9EA6-DF929625EA0E}">
        <p15:presenceInfo xmlns:p15="http://schemas.microsoft.com/office/powerpoint/2012/main" userId="S::VeveraAd@act.org::2014de71-606a-4c6a-b79f-9a0217ac43cd" providerId="AD"/>
      </p:ext>
    </p:extLst>
  </p:cmAuthor>
  <p:cmAuthor id="5" name="Katie Wollan" initials="KW" lastIdx="227" clrIdx="4">
    <p:extLst>
      <p:ext uri="{19B8F6BF-5375-455C-9EA6-DF929625EA0E}">
        <p15:presenceInfo xmlns:p15="http://schemas.microsoft.com/office/powerpoint/2012/main" userId="S::WollanK@act.org::715bb043-a6c3-49f8-96c4-bea436eb35fb" providerId="AD"/>
      </p:ext>
    </p:extLst>
  </p:cmAuthor>
  <p:cmAuthor id="6" name="Mary (Meg) Dobbs" initials="MD" lastIdx="6" clrIdx="5">
    <p:extLst>
      <p:ext uri="{19B8F6BF-5375-455C-9EA6-DF929625EA0E}">
        <p15:presenceInfo xmlns:p15="http://schemas.microsoft.com/office/powerpoint/2012/main" userId="S::dobbsm@act.org::284eefd0-4de4-4f06-b247-fe703c8926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ADA"/>
    <a:srgbClr val="F9F9F9"/>
    <a:srgbClr val="679CBA"/>
    <a:srgbClr val="064187"/>
    <a:srgbClr val="0077AA"/>
    <a:srgbClr val="042E60"/>
    <a:srgbClr val="00B0F0"/>
    <a:srgbClr val="FFFFFF"/>
    <a:srgbClr val="F0FDF1"/>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9D5509-4560-4A0D-B23B-73E53644A8F4}" v="27" dt="2025-11-07T20:34:25.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0" autoAdjust="0"/>
    <p:restoredTop sz="70581" autoAdjust="0"/>
  </p:normalViewPr>
  <p:slideViewPr>
    <p:cSldViewPr snapToGrid="0">
      <p:cViewPr varScale="1">
        <p:scale>
          <a:sx n="36" d="100"/>
          <a:sy n="36" d="100"/>
        </p:scale>
        <p:origin x="1260"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1" cy="1516256"/>
          </a:xfrm>
          <a:prstGeom prst="rect">
            <a:avLst/>
          </a:prstGeom>
        </p:spPr>
        <p:txBody>
          <a:bodyPr vert="horz" lIns="158429" tIns="79214" rIns="158429" bIns="79214" rtlCol="0"/>
          <a:lstStyle>
            <a:lvl1pPr algn="l">
              <a:defRPr sz="2100"/>
            </a:lvl1pPr>
          </a:lstStyle>
          <a:p>
            <a:endParaRPr lang="en-US"/>
          </a:p>
        </p:txBody>
      </p:sp>
      <p:sp>
        <p:nvSpPr>
          <p:cNvPr id="3" name="Date Placeholder 2"/>
          <p:cNvSpPr>
            <a:spLocks noGrp="1"/>
          </p:cNvSpPr>
          <p:nvPr>
            <p:ph type="dt" idx="1"/>
          </p:nvPr>
        </p:nvSpPr>
        <p:spPr>
          <a:xfrm>
            <a:off x="4143588" y="1"/>
            <a:ext cx="3169921" cy="1516256"/>
          </a:xfrm>
          <a:prstGeom prst="rect">
            <a:avLst/>
          </a:prstGeom>
        </p:spPr>
        <p:txBody>
          <a:bodyPr vert="horz" lIns="158429" tIns="79214" rIns="158429" bIns="79214" rtlCol="0"/>
          <a:lstStyle>
            <a:lvl1pPr algn="r">
              <a:defRPr sz="2100"/>
            </a:lvl1pPr>
          </a:lstStyle>
          <a:p>
            <a:fld id="{FAF1A3ED-2B17-4FDF-A2D5-438603460693}" type="datetimeFigureOut">
              <a:rPr lang="en-US" smtClean="0"/>
              <a:t>1/9/2026</a:t>
            </a:fld>
            <a:endParaRPr lang="en-US"/>
          </a:p>
        </p:txBody>
      </p:sp>
      <p:sp>
        <p:nvSpPr>
          <p:cNvPr id="4" name="Slide Image Placeholder 3"/>
          <p:cNvSpPr>
            <a:spLocks noGrp="1" noRot="1" noChangeAspect="1"/>
          </p:cNvSpPr>
          <p:nvPr>
            <p:ph type="sldImg" idx="2"/>
          </p:nvPr>
        </p:nvSpPr>
        <p:spPr>
          <a:xfrm>
            <a:off x="-5407025" y="3778250"/>
            <a:ext cx="18129250" cy="10198100"/>
          </a:xfrm>
          <a:prstGeom prst="rect">
            <a:avLst/>
          </a:prstGeom>
          <a:noFill/>
          <a:ln w="12700">
            <a:solidFill>
              <a:prstClr val="black"/>
            </a:solidFill>
          </a:ln>
        </p:spPr>
        <p:txBody>
          <a:bodyPr vert="horz" lIns="158429" tIns="79214" rIns="158429" bIns="79214" rtlCol="0" anchor="ctr"/>
          <a:lstStyle/>
          <a:p>
            <a:endParaRPr lang="en-US"/>
          </a:p>
        </p:txBody>
      </p:sp>
      <p:sp>
        <p:nvSpPr>
          <p:cNvPr id="5" name="Notes Placeholder 4"/>
          <p:cNvSpPr>
            <a:spLocks noGrp="1"/>
          </p:cNvSpPr>
          <p:nvPr>
            <p:ph type="body" sz="quarter" idx="3"/>
          </p:nvPr>
        </p:nvSpPr>
        <p:spPr>
          <a:xfrm>
            <a:off x="731521" y="14543457"/>
            <a:ext cx="5852160" cy="11899192"/>
          </a:xfrm>
          <a:prstGeom prst="rect">
            <a:avLst/>
          </a:prstGeom>
        </p:spPr>
        <p:txBody>
          <a:bodyPr vert="horz" lIns="158429" tIns="79214" rIns="158429" bIns="792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28703919"/>
            <a:ext cx="3169921" cy="1516254"/>
          </a:xfrm>
          <a:prstGeom prst="rect">
            <a:avLst/>
          </a:prstGeom>
        </p:spPr>
        <p:txBody>
          <a:bodyPr vert="horz" lIns="158429" tIns="79214" rIns="158429" bIns="79214" rtlCol="0" anchor="b"/>
          <a:lstStyle>
            <a:lvl1pPr algn="l">
              <a:defRPr sz="2100"/>
            </a:lvl1pPr>
          </a:lstStyle>
          <a:p>
            <a:endParaRPr lang="en-US"/>
          </a:p>
        </p:txBody>
      </p:sp>
      <p:sp>
        <p:nvSpPr>
          <p:cNvPr id="7" name="Slide Number Placeholder 6"/>
          <p:cNvSpPr>
            <a:spLocks noGrp="1"/>
          </p:cNvSpPr>
          <p:nvPr>
            <p:ph type="sldNum" sz="quarter" idx="5"/>
          </p:nvPr>
        </p:nvSpPr>
        <p:spPr>
          <a:xfrm>
            <a:off x="4143588" y="28703919"/>
            <a:ext cx="3169921" cy="1516254"/>
          </a:xfrm>
          <a:prstGeom prst="rect">
            <a:avLst/>
          </a:prstGeom>
        </p:spPr>
        <p:txBody>
          <a:bodyPr vert="horz" lIns="158429" tIns="79214" rIns="158429" bIns="79214" rtlCol="0" anchor="b"/>
          <a:lstStyle>
            <a:lvl1pPr algn="r">
              <a:defRPr sz="2100"/>
            </a:lvl1pPr>
          </a:lstStyle>
          <a:p>
            <a:fld id="{956576B1-050D-4437-B39B-62987BEAE224}" type="slidenum">
              <a:rPr lang="en-US" smtClean="0"/>
              <a:t>‹#›</a:t>
            </a:fld>
            <a:endParaRPr lang="en-US"/>
          </a:p>
        </p:txBody>
      </p:sp>
    </p:spTree>
    <p:extLst>
      <p:ext uri="{BB962C8B-B14F-4D97-AF65-F5344CB8AC3E}">
        <p14:creationId xmlns:p14="http://schemas.microsoft.com/office/powerpoint/2010/main" val="429160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84289" rtl="0" eaLnBrk="1" fontAlgn="auto" latinLnBrk="0" hangingPunct="1">
              <a:lnSpc>
                <a:spcPct val="100000"/>
              </a:lnSpc>
              <a:spcBef>
                <a:spcPts val="0"/>
              </a:spcBef>
              <a:spcAft>
                <a:spcPts val="0"/>
              </a:spcAft>
              <a:buClrTx/>
              <a:buSzTx/>
              <a:buFontTx/>
              <a:buNone/>
              <a:tabLst/>
              <a:defRPr/>
            </a:pPr>
            <a:r>
              <a:rPr lang="en-US" dirty="0"/>
              <a:t>Welcome to the </a:t>
            </a:r>
            <a:r>
              <a:rPr lang="en-US" b="0" i="1" dirty="0"/>
              <a:t>ACT</a:t>
            </a:r>
            <a:r>
              <a:rPr lang="en-US" b="0" i="1" baseline="30000" dirty="0"/>
              <a:t>®</a:t>
            </a:r>
            <a:r>
              <a:rPr lang="en-US" b="0" i="1" dirty="0"/>
              <a:t> Aspire</a:t>
            </a:r>
            <a:r>
              <a:rPr lang="en-US" b="0" i="1" baseline="30000" dirty="0"/>
              <a:t>®</a:t>
            </a:r>
            <a:r>
              <a:rPr lang="en-US" b="0" i="1" dirty="0"/>
              <a:t> </a:t>
            </a:r>
            <a:r>
              <a:rPr lang="en-US" sz="1200" b="0" i="1" dirty="0"/>
              <a:t>Personal Needs Profile in </a:t>
            </a:r>
            <a:r>
              <a:rPr lang="en-US" sz="1200" b="0" i="1" dirty="0" err="1"/>
              <a:t>PearsonAccess</a:t>
            </a:r>
            <a:r>
              <a:rPr lang="en-US" sz="1200" b="0" i="1" baseline="30000" dirty="0" err="1"/>
              <a:t>next</a:t>
            </a:r>
            <a:r>
              <a:rPr lang="en-US" sz="1200" b="0" i="1" baseline="30000" dirty="0"/>
              <a:t> </a:t>
            </a:r>
            <a:r>
              <a:rPr lang="en-US" sz="1200" baseline="0" dirty="0"/>
              <a:t>t</a:t>
            </a:r>
            <a:r>
              <a:rPr lang="en-US" dirty="0"/>
              <a:t>raining. This training explains the need for a Personal Needs Profile (PNP) and the </a:t>
            </a:r>
            <a:r>
              <a:rPr lang="en-US" baseline="0" dirty="0"/>
              <a:t>steps </a:t>
            </a:r>
            <a:r>
              <a:rPr lang="en-US" dirty="0"/>
              <a:t>required for creating and editing the PNP in </a:t>
            </a:r>
            <a:r>
              <a:rPr lang="en-US" sz="1200" dirty="0"/>
              <a:t>PearsonAccess</a:t>
            </a:r>
            <a:r>
              <a:rPr lang="en-US" sz="1200" baseline="30000" dirty="0"/>
              <a:t>next</a:t>
            </a:r>
            <a:r>
              <a:rPr lang="en-US" baseline="0" dirty="0"/>
              <a:t>. </a:t>
            </a:r>
          </a:p>
        </p:txBody>
      </p:sp>
      <p:sp>
        <p:nvSpPr>
          <p:cNvPr id="4" name="Slide Number Placeholder 3"/>
          <p:cNvSpPr>
            <a:spLocks noGrp="1"/>
          </p:cNvSpPr>
          <p:nvPr>
            <p:ph type="sldNum" sz="quarter" idx="10"/>
          </p:nvPr>
        </p:nvSpPr>
        <p:spPr/>
        <p:txBody>
          <a:bodyPr/>
          <a:lstStyle/>
          <a:p>
            <a:fld id="{956576B1-050D-4437-B39B-62987BEAE224}" type="slidenum">
              <a:rPr lang="en-US" smtClean="0"/>
              <a:t>1</a:t>
            </a:fld>
            <a:endParaRPr lang="en-US"/>
          </a:p>
        </p:txBody>
      </p:sp>
    </p:spTree>
    <p:extLst>
      <p:ext uri="{BB962C8B-B14F-4D97-AF65-F5344CB8AC3E}">
        <p14:creationId xmlns:p14="http://schemas.microsoft.com/office/powerpoint/2010/main" val="3311977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88F41-6914-F4DA-01BE-056BD2CC1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EDE21-4EE6-FE9F-A9B2-38930E9D3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6A6E1-366B-FC91-76F2-D61B97025BB4}"/>
              </a:ext>
            </a:extLst>
          </p:cNvPr>
          <p:cNvSpPr>
            <a:spLocks noGrp="1"/>
          </p:cNvSpPr>
          <p:nvPr>
            <p:ph type="body" idx="1"/>
          </p:nvPr>
        </p:nvSpPr>
        <p:spPr/>
        <p:txBody>
          <a:bodyPr/>
          <a:lstStyle/>
          <a:p>
            <a:r>
              <a:rPr lang="en-US" dirty="0"/>
              <a:t>Now, we will look</a:t>
            </a:r>
            <a:r>
              <a:rPr lang="en-US" baseline="0" dirty="0"/>
              <a:t> at editing student records in PearsonAccess</a:t>
            </a:r>
            <a:r>
              <a:rPr lang="en-US" baseline="30000" dirty="0"/>
              <a:t>next</a:t>
            </a:r>
            <a:r>
              <a:rPr lang="en-US" baseline="0" dirty="0"/>
              <a:t> (PAN) to add a PNP. This process is used to update data in PearsonAccess</a:t>
            </a:r>
            <a:r>
              <a:rPr lang="en-US" baseline="30000" dirty="0"/>
              <a:t>next</a:t>
            </a:r>
            <a:r>
              <a:rPr lang="en-US" baseline="0" dirty="0"/>
              <a:t> for students that are already loaded in PAN</a:t>
            </a:r>
            <a:r>
              <a:rPr lang="en-US" b="0" baseline="0" dirty="0"/>
              <a:t>. A student’s PNP must be updated before they are placed in test sessions.</a:t>
            </a:r>
            <a:endParaRPr lang="en-US" b="0" dirty="0"/>
          </a:p>
        </p:txBody>
      </p:sp>
      <p:sp>
        <p:nvSpPr>
          <p:cNvPr id="4" name="Slide Number Placeholder 3">
            <a:extLst>
              <a:ext uri="{FF2B5EF4-FFF2-40B4-BE49-F238E27FC236}">
                <a16:creationId xmlns:a16="http://schemas.microsoft.com/office/drawing/2014/main" id="{453F669A-62B8-1D95-47BA-60732988D7EA}"/>
              </a:ext>
            </a:extLst>
          </p:cNvPr>
          <p:cNvSpPr>
            <a:spLocks noGrp="1"/>
          </p:cNvSpPr>
          <p:nvPr>
            <p:ph type="sldNum" sz="quarter" idx="10"/>
          </p:nvPr>
        </p:nvSpPr>
        <p:spPr/>
        <p:txBody>
          <a:bodyPr/>
          <a:lstStyle/>
          <a:p>
            <a:fld id="{956576B1-050D-4437-B39B-62987BEAE224}" type="slidenum">
              <a:rPr lang="en-US" smtClean="0"/>
              <a:t>10</a:t>
            </a:fld>
            <a:endParaRPr lang="en-US"/>
          </a:p>
        </p:txBody>
      </p:sp>
    </p:spTree>
    <p:extLst>
      <p:ext uri="{BB962C8B-B14F-4D97-AF65-F5344CB8AC3E}">
        <p14:creationId xmlns:p14="http://schemas.microsoft.com/office/powerpoint/2010/main" val="541170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edit a student record, select “Students” from the “Setup” menu on the PearsonAccess</a:t>
            </a:r>
            <a:r>
              <a:rPr lang="en-US" baseline="30000" dirty="0"/>
              <a:t>next</a:t>
            </a:r>
            <a:r>
              <a:rPr lang="en-US" dirty="0"/>
              <a:t> home screen.</a:t>
            </a:r>
          </a:p>
          <a:p>
            <a:endParaRPr lang="en-US" dirty="0"/>
          </a:p>
          <a:p>
            <a:r>
              <a:rPr lang="en-US" dirty="0"/>
              <a:t>Next, on the “Students” page, you can use the filters to find a specific student or click on the “Search” dropdown arrow and check the “Show all results” check box.</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11</a:t>
            </a:fld>
            <a:endParaRPr lang="en-US"/>
          </a:p>
        </p:txBody>
      </p:sp>
    </p:spTree>
    <p:extLst>
      <p:ext uri="{BB962C8B-B14F-4D97-AF65-F5344CB8AC3E}">
        <p14:creationId xmlns:p14="http://schemas.microsoft.com/office/powerpoint/2010/main" val="1022424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find the student using the search filters or using “Show all results,” the student either has not been created in PearsonAccess</a:t>
            </a:r>
            <a:r>
              <a:rPr lang="en-US" baseline="30000" dirty="0"/>
              <a:t>next</a:t>
            </a:r>
            <a:r>
              <a:rPr lang="en-US" dirty="0"/>
              <a:t>, or their registration is incomplete. The default view on the “Students” page is to show students that have complete registrations.</a:t>
            </a:r>
          </a:p>
          <a:p>
            <a:endParaRPr lang="en-US" dirty="0"/>
          </a:p>
          <a:p>
            <a:r>
              <a:rPr lang="en-US" dirty="0"/>
              <a:t>To view students with incomplete registrations, use the “Find Students” dropdown to select the “by Ignoring Summative Spring Current Year Registrations” radio button. </a:t>
            </a:r>
          </a:p>
        </p:txBody>
      </p:sp>
      <p:sp>
        <p:nvSpPr>
          <p:cNvPr id="4" name="Slide Number Placeholder 3"/>
          <p:cNvSpPr>
            <a:spLocks noGrp="1"/>
          </p:cNvSpPr>
          <p:nvPr>
            <p:ph type="sldNum" sz="quarter" idx="5"/>
          </p:nvPr>
        </p:nvSpPr>
        <p:spPr/>
        <p:txBody>
          <a:bodyPr/>
          <a:lstStyle/>
          <a:p>
            <a:fld id="{956576B1-050D-4437-B39B-62987BEAE224}" type="slidenum">
              <a:rPr lang="en-US" smtClean="0"/>
              <a:t>12</a:t>
            </a:fld>
            <a:endParaRPr lang="en-US"/>
          </a:p>
        </p:txBody>
      </p:sp>
    </p:spTree>
    <p:extLst>
      <p:ext uri="{BB962C8B-B14F-4D97-AF65-F5344CB8AC3E}">
        <p14:creationId xmlns:p14="http://schemas.microsoft.com/office/powerpoint/2010/main" val="1878981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a checkmark in the check box for each student that requires an update </a:t>
            </a:r>
            <a:r>
              <a:rPr lang="en-US" b="0" dirty="0"/>
              <a:t>to their PNP </a:t>
            </a:r>
            <a:r>
              <a:rPr lang="en-US" dirty="0"/>
              <a:t>and then click “Start&gt;All Tasks”.</a:t>
            </a:r>
          </a:p>
        </p:txBody>
      </p:sp>
      <p:sp>
        <p:nvSpPr>
          <p:cNvPr id="4" name="Slide Number Placeholder 3"/>
          <p:cNvSpPr>
            <a:spLocks noGrp="1"/>
          </p:cNvSpPr>
          <p:nvPr>
            <p:ph type="sldNum" sz="quarter" idx="5"/>
          </p:nvPr>
        </p:nvSpPr>
        <p:spPr/>
        <p:txBody>
          <a:bodyPr/>
          <a:lstStyle/>
          <a:p>
            <a:fld id="{956576B1-050D-4437-B39B-62987BEAE224}" type="slidenum">
              <a:rPr lang="en-US" smtClean="0"/>
              <a:t>13</a:t>
            </a:fld>
            <a:endParaRPr lang="en-US"/>
          </a:p>
        </p:txBody>
      </p:sp>
    </p:spTree>
    <p:extLst>
      <p:ext uri="{BB962C8B-B14F-4D97-AF65-F5344CB8AC3E}">
        <p14:creationId xmlns:p14="http://schemas.microsoft.com/office/powerpoint/2010/main" val="2726371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“Tasks for Students” page, select the “Registrations and PNP” tab.</a:t>
            </a:r>
            <a:endParaRPr lang="en-US" strike="sngStrike" dirty="0"/>
          </a:p>
        </p:txBody>
      </p:sp>
      <p:sp>
        <p:nvSpPr>
          <p:cNvPr id="4" name="Slide Number Placeholder 3"/>
          <p:cNvSpPr>
            <a:spLocks noGrp="1"/>
          </p:cNvSpPr>
          <p:nvPr>
            <p:ph type="sldNum" sz="quarter" idx="5"/>
          </p:nvPr>
        </p:nvSpPr>
        <p:spPr/>
        <p:txBody>
          <a:bodyPr/>
          <a:lstStyle/>
          <a:p>
            <a:fld id="{956576B1-050D-4437-B39B-62987BEAE224}" type="slidenum">
              <a:rPr lang="en-US" smtClean="0"/>
              <a:t>14</a:t>
            </a:fld>
            <a:endParaRPr lang="en-US"/>
          </a:p>
        </p:txBody>
      </p:sp>
    </p:spTree>
    <p:extLst>
      <p:ext uri="{BB962C8B-B14F-4D97-AF65-F5344CB8AC3E}">
        <p14:creationId xmlns:p14="http://schemas.microsoft.com/office/powerpoint/2010/main" val="801195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Review </a:t>
            </a:r>
            <a:r>
              <a:rPr lang="en-US" dirty="0"/>
              <a:t>the “Demographics” options and place a check in the checkbox for any that apply. </a:t>
            </a:r>
          </a:p>
          <a:p>
            <a:endParaRPr lang="en-US" dirty="0"/>
          </a:p>
          <a:p>
            <a:r>
              <a:rPr lang="en-US" dirty="0"/>
              <a:t>Continue to scroll down the page to select the appropriate Accessibility Supports for the students if needed. These are not required fields. Click “Save” when complete. </a:t>
            </a:r>
          </a:p>
        </p:txBody>
      </p:sp>
      <p:sp>
        <p:nvSpPr>
          <p:cNvPr id="4" name="Slide Number Placeholder 3"/>
          <p:cNvSpPr>
            <a:spLocks noGrp="1"/>
          </p:cNvSpPr>
          <p:nvPr>
            <p:ph type="sldNum" sz="quarter" idx="5"/>
          </p:nvPr>
        </p:nvSpPr>
        <p:spPr/>
        <p:txBody>
          <a:bodyPr/>
          <a:lstStyle/>
          <a:p>
            <a:fld id="{956576B1-050D-4437-B39B-62987BEAE224}" type="slidenum">
              <a:rPr lang="en-US" smtClean="0"/>
              <a:t>15</a:t>
            </a:fld>
            <a:endParaRPr lang="en-US"/>
          </a:p>
        </p:txBody>
      </p:sp>
    </p:spTree>
    <p:extLst>
      <p:ext uri="{BB962C8B-B14F-4D97-AF65-F5344CB8AC3E}">
        <p14:creationId xmlns:p14="http://schemas.microsoft.com/office/powerpoint/2010/main" val="3399758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Accessibility Supports selected on the “Registrations and PNP” tab will be applied to a test if applicable.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review which tests the Accessibility Supports will apply to, go to the Manage Student Tests Tab, then click on each test in the “Student Tests” menu to review the Accessibility Supports for the student.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Accessibility Support options are Read Only on this page. Any edits to a student’s PNP must be applied in the “Registrations and PNP” tab.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Text-to-Speech is selected for a student, it will be applied along with 300% Extra Time, to the Writing, Math, and Science test sections only. If the student also requires extra testing time for the Reading and English test sections, go back to the “Registrations and PNP” tab to assign the extra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Text-to-Speech and Extra Time accommodations must be saved to a student’s PNP before the student is moved to test sessions or it will not be available for the student when they log into their test in TestNav.</a:t>
            </a:r>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16</a:t>
            </a:fld>
            <a:endParaRPr lang="en-US"/>
          </a:p>
        </p:txBody>
      </p:sp>
    </p:spTree>
    <p:extLst>
      <p:ext uri="{BB962C8B-B14F-4D97-AF65-F5344CB8AC3E}">
        <p14:creationId xmlns:p14="http://schemas.microsoft.com/office/powerpoint/2010/main" val="1063947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9721E-12EE-8314-BE7D-3A04405F0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4AD2D-90C8-1B06-8602-C589A0BB0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9AD7C-7A7A-903D-51F8-30D9717F2E6F}"/>
              </a:ext>
            </a:extLst>
          </p:cNvPr>
          <p:cNvSpPr>
            <a:spLocks noGrp="1"/>
          </p:cNvSpPr>
          <p:nvPr>
            <p:ph type="body" idx="1"/>
          </p:nvPr>
        </p:nvSpPr>
        <p:spPr/>
        <p:txBody>
          <a:bodyPr/>
          <a:lstStyle/>
          <a:p>
            <a:r>
              <a:rPr lang="en-US" strike="noStrike" baseline="0" dirty="0"/>
              <a:t>Now we will discuss </a:t>
            </a:r>
            <a:r>
              <a:rPr lang="en-US" dirty="0"/>
              <a:t>resources available for ACT Aspire Accommodations and Supports.</a:t>
            </a:r>
          </a:p>
        </p:txBody>
      </p:sp>
      <p:sp>
        <p:nvSpPr>
          <p:cNvPr id="4" name="Slide Number Placeholder 3">
            <a:extLst>
              <a:ext uri="{FF2B5EF4-FFF2-40B4-BE49-F238E27FC236}">
                <a16:creationId xmlns:a16="http://schemas.microsoft.com/office/drawing/2014/main" id="{96F55061-BCC7-8F8E-B754-684CB28357AA}"/>
              </a:ext>
            </a:extLst>
          </p:cNvPr>
          <p:cNvSpPr>
            <a:spLocks noGrp="1"/>
          </p:cNvSpPr>
          <p:nvPr>
            <p:ph type="sldNum" sz="quarter" idx="10"/>
          </p:nvPr>
        </p:nvSpPr>
        <p:spPr/>
        <p:txBody>
          <a:bodyPr/>
          <a:lstStyle/>
          <a:p>
            <a:fld id="{956576B1-050D-4437-B39B-62987BEAE224}" type="slidenum">
              <a:rPr lang="en-US" smtClean="0"/>
              <a:t>17</a:t>
            </a:fld>
            <a:endParaRPr lang="en-US"/>
          </a:p>
        </p:txBody>
      </p:sp>
    </p:spTree>
    <p:extLst>
      <p:ext uri="{BB962C8B-B14F-4D97-AF65-F5344CB8AC3E}">
        <p14:creationId xmlns:p14="http://schemas.microsoft.com/office/powerpoint/2010/main" val="2582266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Arizona ACT Aspire Support Page contains useful resources with detailed information about Accommodations and Supports</a:t>
            </a:r>
            <a:r>
              <a:rPr lang="en-US" b="1" dirty="0"/>
              <a:t>, </a:t>
            </a:r>
            <a:r>
              <a:rPr lang="en-US" b="0" dirty="0"/>
              <a:t>including the ACT Aspire </a:t>
            </a:r>
            <a:r>
              <a:rPr lang="en-US" b="0" i="1" dirty="0"/>
              <a:t>Accessibility Supports Guide</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bookmarking the </a:t>
            </a:r>
            <a:r>
              <a:rPr lang="en-US" sz="1200" kern="1200" dirty="0">
                <a:solidFill>
                  <a:schemeClr val="tx1"/>
                </a:solidFill>
                <a:latin typeface="+mn-lt"/>
                <a:ea typeface="+mn-ea"/>
                <a:cs typeface="+mn-cs"/>
              </a:rPr>
              <a:t>Arizona ACT Aspire Support Page for future 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cap="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cap="none"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576B1-050D-4437-B39B-62987BEAE2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046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baseline="0" dirty="0"/>
              <a:t>This concludes the </a:t>
            </a:r>
            <a:r>
              <a:rPr lang="en-US" b="0" i="1" strike="noStrike" baseline="0"/>
              <a:t>ACT Aspire </a:t>
            </a:r>
            <a:r>
              <a:rPr lang="en-US" sz="1200" b="0" i="1"/>
              <a:t>Personal </a:t>
            </a:r>
            <a:r>
              <a:rPr lang="en-US" sz="1200" b="0" i="1" dirty="0"/>
              <a:t>Needs Profile in </a:t>
            </a:r>
            <a:r>
              <a:rPr lang="en-US" sz="1200" b="0" i="1" dirty="0" err="1"/>
              <a:t>PearsonAccess</a:t>
            </a:r>
            <a:r>
              <a:rPr lang="en-US" sz="1200" b="0" i="1" baseline="30000" dirty="0" err="1"/>
              <a:t>next</a:t>
            </a:r>
            <a:r>
              <a:rPr lang="en-US" sz="1200" b="0" i="1" baseline="30000" dirty="0"/>
              <a:t> </a:t>
            </a:r>
            <a:r>
              <a:rPr lang="en-US" sz="1200" baseline="0" dirty="0"/>
              <a:t>t</a:t>
            </a:r>
            <a:r>
              <a:rPr lang="en-US" dirty="0"/>
              <a:t>raining</a:t>
            </a:r>
            <a:r>
              <a:rPr lang="en-US" strike="noStrike" baseline="0" dirty="0"/>
              <a:t>. If you have any questions, please contact us at the number provided on this slide. </a:t>
            </a:r>
          </a:p>
          <a:p>
            <a:endParaRPr lang="en-US" strike="sngStrike"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4809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During the training, we’ll review the purpose of a Personal Needs Profile, editing a student record to add the </a:t>
            </a:r>
            <a:r>
              <a:rPr lang="en-US" strike="noStrike" baseline="0" dirty="0"/>
              <a:t>PNP</a:t>
            </a:r>
            <a:r>
              <a:rPr lang="en-US" dirty="0"/>
              <a:t>, and ACT Aspire Accommodations and Supports Resources available.</a:t>
            </a:r>
          </a:p>
          <a:p>
            <a:endParaRPr lang="en-US" dirty="0"/>
          </a:p>
          <a:p>
            <a:endParaRPr lang="en-US" baseline="30000" dirty="0"/>
          </a:p>
          <a:p>
            <a:pPr marL="342900" indent="-3429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2</a:t>
            </a:fld>
            <a:endParaRPr lang="en-US"/>
          </a:p>
        </p:txBody>
      </p:sp>
    </p:spTree>
    <p:extLst>
      <p:ext uri="{BB962C8B-B14F-4D97-AF65-F5344CB8AC3E}">
        <p14:creationId xmlns:p14="http://schemas.microsoft.com/office/powerpoint/2010/main" val="168848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ACT Aspire, any student - with or without an identified disability - may use Accessibility Supports that appropriately match the student’s needs. The Personal Needs Profile </a:t>
            </a:r>
            <a:r>
              <a:rPr lang="en-US" baseline="0" dirty="0"/>
              <a:t>is used to assign Accessibility Supports in PearsonAccess</a:t>
            </a:r>
            <a:r>
              <a:rPr lang="en-US" baseline="30000" dirty="0"/>
              <a:t>next</a:t>
            </a:r>
            <a:r>
              <a:rPr lang="en-US" baseline="0" dirty="0"/>
              <a:t> for use in TestNav.</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3</a:t>
            </a:fld>
            <a:endParaRPr lang="en-US"/>
          </a:p>
        </p:txBody>
      </p:sp>
    </p:spTree>
    <p:extLst>
      <p:ext uri="{BB962C8B-B14F-4D97-AF65-F5344CB8AC3E}">
        <p14:creationId xmlns:p14="http://schemas.microsoft.com/office/powerpoint/2010/main" val="3587945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0E7EC-168D-BC89-D9A0-61E3725AF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A9994-5D11-2938-7E22-78CC95E20C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4B864-D31F-694D-7AFC-FD760EE7F3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with Test Coordinator permissions in </a:t>
            </a:r>
            <a:r>
              <a:rPr lang="en-US" dirty="0" err="1"/>
              <a:t>PearsonAccess</a:t>
            </a:r>
            <a:r>
              <a:rPr lang="en-US" baseline="30000" dirty="0" err="1"/>
              <a:t>next</a:t>
            </a:r>
            <a:r>
              <a:rPr lang="en-US" dirty="0"/>
              <a:t> must select accommodations through the online Personal Needs Profile (PNP) process in </a:t>
            </a:r>
            <a:r>
              <a:rPr lang="en-US" dirty="0" err="1"/>
              <a:t>PearsonAccess</a:t>
            </a:r>
            <a:r>
              <a:rPr lang="en-US" baseline="30000" dirty="0" err="1"/>
              <a:t>next</a:t>
            </a:r>
            <a:r>
              <a:rPr lang="en-US" dirty="0"/>
              <a:t> prior to a student beginning to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Accessibility Supports permitted during testing are designed to remove barriers to student access to the test and do not alter the validity of the test, test constructs, score interpretation, reliability, or security of the test. It is recommended that students who use accommodations have a formally documented need as well as relevant knowledge and familiarity </a:t>
            </a:r>
            <a:r>
              <a:rPr lang="en-US" b="0" dirty="0"/>
              <a:t>with the available tools.</a:t>
            </a:r>
          </a:p>
          <a:p>
            <a:endParaRPr lang="en-US" dirty="0"/>
          </a:p>
          <a:p>
            <a:r>
              <a:rPr lang="en-US" dirty="0"/>
              <a:t>Accessibility Supports available on ACT Aspire include Universal Supports, Designated Supports, English Learner (EL) Supports, and Accommodations. It is recommended that students use the tutorial and online exemplars to learn how to navigate online tools before testing.</a:t>
            </a:r>
          </a:p>
          <a:p>
            <a:endParaRPr lang="en-US" dirty="0"/>
          </a:p>
        </p:txBody>
      </p:sp>
      <p:sp>
        <p:nvSpPr>
          <p:cNvPr id="4" name="Slide Number Placeholder 3">
            <a:extLst>
              <a:ext uri="{FF2B5EF4-FFF2-40B4-BE49-F238E27FC236}">
                <a16:creationId xmlns:a16="http://schemas.microsoft.com/office/drawing/2014/main" id="{4FAC2CCE-E59F-C437-8C0D-04BC3B180FB6}"/>
              </a:ext>
            </a:extLst>
          </p:cNvPr>
          <p:cNvSpPr>
            <a:spLocks noGrp="1"/>
          </p:cNvSpPr>
          <p:nvPr>
            <p:ph type="sldNum" sz="quarter" idx="5"/>
          </p:nvPr>
        </p:nvSpPr>
        <p:spPr/>
        <p:txBody>
          <a:bodyPr/>
          <a:lstStyle/>
          <a:p>
            <a:fld id="{956576B1-050D-4437-B39B-62987BEAE224}" type="slidenum">
              <a:rPr lang="en-US" smtClean="0"/>
              <a:t>4</a:t>
            </a:fld>
            <a:endParaRPr lang="en-US"/>
          </a:p>
        </p:txBody>
      </p:sp>
    </p:spTree>
    <p:extLst>
      <p:ext uri="{BB962C8B-B14F-4D97-AF65-F5344CB8AC3E}">
        <p14:creationId xmlns:p14="http://schemas.microsoft.com/office/powerpoint/2010/main" val="197393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16D7-A25F-50D1-E3A8-5E4C3C8F8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EBF9B-91BD-BBB2-E417-686A89DEF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F59FC-3F91-9704-D715-B25FA2343257}"/>
              </a:ext>
            </a:extLst>
          </p:cNvPr>
          <p:cNvSpPr>
            <a:spLocks noGrp="1"/>
          </p:cNvSpPr>
          <p:nvPr>
            <p:ph type="body" idx="1"/>
          </p:nvPr>
        </p:nvSpPr>
        <p:spPr/>
        <p:txBody>
          <a:bodyPr/>
          <a:lstStyle/>
          <a:p>
            <a:r>
              <a:rPr lang="en-US" dirty="0"/>
              <a:t>Universal Supports are available to all students based on student preference and selection and do not require a Personal Needs Profile (PNP). </a:t>
            </a:r>
          </a:p>
          <a:p>
            <a:endParaRPr lang="en-US" dirty="0"/>
          </a:p>
          <a:p>
            <a:r>
              <a:rPr lang="en-US" dirty="0"/>
              <a:t>Students whose needs are met by default embedded tools do not need a PNP. </a:t>
            </a:r>
          </a:p>
          <a:p>
            <a:endParaRPr lang="en-US" dirty="0"/>
          </a:p>
          <a:p>
            <a:r>
              <a:rPr lang="en-US" dirty="0"/>
              <a:t>For paper testing, Universal Supports are approved by the Test Coordinator. For online testing, Universal Supports are available to all students </a:t>
            </a:r>
            <a:r>
              <a:rPr lang="en-US" b="0" dirty="0"/>
              <a:t>in TestNav without requiring approval. </a:t>
            </a:r>
            <a:r>
              <a:rPr lang="en-US" b="0" strike="sngStrike" baseline="0" dirty="0"/>
              <a:t> </a:t>
            </a:r>
          </a:p>
          <a:p>
            <a:r>
              <a:rPr lang="en-US" b="0" strike="noStrike" baseline="0" dirty="0"/>
              <a:t>The U</a:t>
            </a:r>
            <a:r>
              <a:rPr lang="en-US" b="0" dirty="0"/>
              <a:t>niversal Supports available are shown on this slide.</a:t>
            </a:r>
          </a:p>
        </p:txBody>
      </p:sp>
      <p:sp>
        <p:nvSpPr>
          <p:cNvPr id="4" name="Slide Number Placeholder 3">
            <a:extLst>
              <a:ext uri="{FF2B5EF4-FFF2-40B4-BE49-F238E27FC236}">
                <a16:creationId xmlns:a16="http://schemas.microsoft.com/office/drawing/2014/main" id="{C28C5A3C-7664-8EBD-077E-918D9A076E7E}"/>
              </a:ext>
            </a:extLst>
          </p:cNvPr>
          <p:cNvSpPr>
            <a:spLocks noGrp="1"/>
          </p:cNvSpPr>
          <p:nvPr>
            <p:ph type="sldNum" sz="quarter" idx="5"/>
          </p:nvPr>
        </p:nvSpPr>
        <p:spPr/>
        <p:txBody>
          <a:bodyPr/>
          <a:lstStyle/>
          <a:p>
            <a:fld id="{956576B1-050D-4437-B39B-62987BEAE224}" type="slidenum">
              <a:rPr lang="en-US" smtClean="0"/>
              <a:t>5</a:t>
            </a:fld>
            <a:endParaRPr lang="en-US"/>
          </a:p>
        </p:txBody>
      </p:sp>
    </p:spTree>
    <p:extLst>
      <p:ext uri="{BB962C8B-B14F-4D97-AF65-F5344CB8AC3E}">
        <p14:creationId xmlns:p14="http://schemas.microsoft.com/office/powerpoint/2010/main" val="101646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14544-01B5-9821-C68F-977D11B89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4A3A3-AA1B-9145-E7ED-B6A35022C2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684A1-9D52-688B-D693-C5F7BB5F5AD9}"/>
              </a:ext>
            </a:extLst>
          </p:cNvPr>
          <p:cNvSpPr>
            <a:spLocks noGrp="1"/>
          </p:cNvSpPr>
          <p:nvPr>
            <p:ph type="body" idx="1"/>
          </p:nvPr>
        </p:nvSpPr>
        <p:spPr/>
        <p:txBody>
          <a:bodyPr/>
          <a:lstStyle/>
          <a:p>
            <a:r>
              <a:rPr lang="en-US" dirty="0"/>
              <a:t>Designated Supports are available to any student for whom a need has been identified. Designated Supports must be identified and planned for locally to ensure proper delivery. Some supports may need to be entered in PearsonAccess</a:t>
            </a:r>
            <a:r>
              <a:rPr lang="en-US" baseline="30000" dirty="0"/>
              <a:t>next</a:t>
            </a:r>
            <a:r>
              <a:rPr lang="en-US" dirty="0"/>
              <a:t> on the student's PNP if they are listed on the PNP screen.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baseline="0" dirty="0"/>
              <a:t>The D</a:t>
            </a:r>
            <a:r>
              <a:rPr lang="en-US" b="0" dirty="0"/>
              <a:t>esignated Supports available are shown on this slide.</a:t>
            </a:r>
          </a:p>
          <a:p>
            <a:endParaRPr lang="en-US" dirty="0"/>
          </a:p>
        </p:txBody>
      </p:sp>
      <p:sp>
        <p:nvSpPr>
          <p:cNvPr id="4" name="Slide Number Placeholder 3">
            <a:extLst>
              <a:ext uri="{FF2B5EF4-FFF2-40B4-BE49-F238E27FC236}">
                <a16:creationId xmlns:a16="http://schemas.microsoft.com/office/drawing/2014/main" id="{C181D4E4-3389-430A-F212-2D3701AC67B7}"/>
              </a:ext>
            </a:extLst>
          </p:cNvPr>
          <p:cNvSpPr>
            <a:spLocks noGrp="1"/>
          </p:cNvSpPr>
          <p:nvPr>
            <p:ph type="sldNum" sz="quarter" idx="5"/>
          </p:nvPr>
        </p:nvSpPr>
        <p:spPr/>
        <p:txBody>
          <a:bodyPr/>
          <a:lstStyle/>
          <a:p>
            <a:fld id="{956576B1-050D-4437-B39B-62987BEAE224}" type="slidenum">
              <a:rPr lang="en-US" smtClean="0"/>
              <a:t>6</a:t>
            </a:fld>
            <a:endParaRPr lang="en-US"/>
          </a:p>
        </p:txBody>
      </p:sp>
    </p:spTree>
    <p:extLst>
      <p:ext uri="{BB962C8B-B14F-4D97-AF65-F5344CB8AC3E}">
        <p14:creationId xmlns:p14="http://schemas.microsoft.com/office/powerpoint/2010/main" val="3717468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06101-1AC0-DEC4-4E27-579CA3751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92471-3F6E-F765-39EB-65B172E96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A1AA5-01F4-626A-A713-551076E42AE2}"/>
              </a:ext>
            </a:extLst>
          </p:cNvPr>
          <p:cNvSpPr>
            <a:spLocks noGrp="1"/>
          </p:cNvSpPr>
          <p:nvPr>
            <p:ph type="body" idx="1"/>
          </p:nvPr>
        </p:nvSpPr>
        <p:spPr/>
        <p:txBody>
          <a:bodyPr/>
          <a:lstStyle/>
          <a:p>
            <a:r>
              <a:rPr lang="en-US" dirty="0"/>
              <a:t>English learner (EL) supports are available only for examinees who are not proficient in English. </a:t>
            </a:r>
          </a:p>
          <a:p>
            <a:endParaRPr lang="en-US" dirty="0"/>
          </a:p>
          <a:p>
            <a:r>
              <a:rPr lang="en-US" strike="noStrike" baseline="0" dirty="0"/>
              <a:t>EL supports are limited to: </a:t>
            </a:r>
            <a:r>
              <a:rPr lang="en-US" b="0" strike="noStrike" baseline="0" dirty="0"/>
              <a:t>ACT-authorized bilingual word-to-word dictionary, translated verbal instructions (provided locally), extra testing time, and </a:t>
            </a:r>
            <a:r>
              <a:rPr lang="en-US" strike="noStrike" baseline="0" dirty="0"/>
              <a:t>small group testing.</a:t>
            </a:r>
          </a:p>
        </p:txBody>
      </p:sp>
      <p:sp>
        <p:nvSpPr>
          <p:cNvPr id="4" name="Slide Number Placeholder 3">
            <a:extLst>
              <a:ext uri="{FF2B5EF4-FFF2-40B4-BE49-F238E27FC236}">
                <a16:creationId xmlns:a16="http://schemas.microsoft.com/office/drawing/2014/main" id="{76EEFC25-997A-F775-83A9-8E370AD57A6D}"/>
              </a:ext>
            </a:extLst>
          </p:cNvPr>
          <p:cNvSpPr>
            <a:spLocks noGrp="1"/>
          </p:cNvSpPr>
          <p:nvPr>
            <p:ph type="sldNum" sz="quarter" idx="5"/>
          </p:nvPr>
        </p:nvSpPr>
        <p:spPr/>
        <p:txBody>
          <a:bodyPr/>
          <a:lstStyle/>
          <a:p>
            <a:fld id="{956576B1-050D-4437-B39B-62987BEAE224}" type="slidenum">
              <a:rPr lang="en-US" smtClean="0"/>
              <a:t>7</a:t>
            </a:fld>
            <a:endParaRPr lang="en-US"/>
          </a:p>
        </p:txBody>
      </p:sp>
    </p:spTree>
    <p:extLst>
      <p:ext uri="{BB962C8B-B14F-4D97-AF65-F5344CB8AC3E}">
        <p14:creationId xmlns:p14="http://schemas.microsoft.com/office/powerpoint/2010/main" val="3365962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CB577-7640-6FF9-4B23-A733BE9CD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062D0-1A41-E081-AB3D-AF2F40BF57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0C1BE-E44D-EA56-5DD1-DE9855DB9C51}"/>
              </a:ext>
            </a:extLst>
          </p:cNvPr>
          <p:cNvSpPr>
            <a:spLocks noGrp="1"/>
          </p:cNvSpPr>
          <p:nvPr>
            <p:ph type="body" idx="1"/>
          </p:nvPr>
        </p:nvSpPr>
        <p:spPr/>
        <p:txBody>
          <a:bodyPr/>
          <a:lstStyle/>
          <a:p>
            <a:r>
              <a:rPr lang="en-US" dirty="0"/>
              <a:t>Accommodations are available only for students with disabilities as documented in an Individualized Education Program (IEP) or 504 Plan. Students with accommodations must use the designated</a:t>
            </a:r>
          </a:p>
          <a:p>
            <a:r>
              <a:rPr lang="en-US" dirty="0"/>
              <a:t>accommodations test materials. Students with the same testing times should test together as a group unless an accommodation requires one-to-one testing.</a:t>
            </a:r>
          </a:p>
          <a:p>
            <a:endParaRPr lang="en-US" dirty="0"/>
          </a:p>
          <a:p>
            <a:r>
              <a:rPr lang="en-US" dirty="0"/>
              <a:t>Examples of accommodations include, but are not limited to:</a:t>
            </a:r>
          </a:p>
          <a:p>
            <a:r>
              <a:rPr lang="en-US" dirty="0"/>
              <a:t>• Timing/scheduling supports (e.g., extra testing time, breaks as needed [other than using the restroom])</a:t>
            </a:r>
          </a:p>
          <a:p>
            <a:r>
              <a:rPr lang="en-US" dirty="0"/>
              <a:t>• Audio supports (e.g., human reader, text-to-speech)</a:t>
            </a:r>
          </a:p>
          <a:p>
            <a:r>
              <a:rPr lang="en-US" dirty="0"/>
              <a:t>• Response supports (e.g., scribe to record responses, speech-to-text software for the writing test)</a:t>
            </a:r>
          </a:p>
          <a:p>
            <a:r>
              <a:rPr lang="en-US" dirty="0"/>
              <a:t>• Sign language interpreter</a:t>
            </a:r>
          </a:p>
          <a:p>
            <a:r>
              <a:rPr lang="en-US" dirty="0"/>
              <a:t>• Alternate formats (e.g., braille, large print)</a:t>
            </a:r>
          </a:p>
        </p:txBody>
      </p:sp>
      <p:sp>
        <p:nvSpPr>
          <p:cNvPr id="4" name="Slide Number Placeholder 3">
            <a:extLst>
              <a:ext uri="{FF2B5EF4-FFF2-40B4-BE49-F238E27FC236}">
                <a16:creationId xmlns:a16="http://schemas.microsoft.com/office/drawing/2014/main" id="{E3A86419-A92F-5BBD-9F6F-F7CB68D1DE5D}"/>
              </a:ext>
            </a:extLst>
          </p:cNvPr>
          <p:cNvSpPr>
            <a:spLocks noGrp="1"/>
          </p:cNvSpPr>
          <p:nvPr>
            <p:ph type="sldNum" sz="quarter" idx="5"/>
          </p:nvPr>
        </p:nvSpPr>
        <p:spPr/>
        <p:txBody>
          <a:bodyPr/>
          <a:lstStyle/>
          <a:p>
            <a:fld id="{956576B1-050D-4437-B39B-62987BEAE224}" type="slidenum">
              <a:rPr lang="en-US" smtClean="0"/>
              <a:t>8</a:t>
            </a:fld>
            <a:endParaRPr lang="en-US"/>
          </a:p>
        </p:txBody>
      </p:sp>
    </p:spTree>
    <p:extLst>
      <p:ext uri="{BB962C8B-B14F-4D97-AF65-F5344CB8AC3E}">
        <p14:creationId xmlns:p14="http://schemas.microsoft.com/office/powerpoint/2010/main" val="1821035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CB577-7640-6FF9-4B23-A733BE9CD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062D0-1A41-E081-AB3D-AF2F40BF57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0C1BE-E44D-EA56-5DD1-DE9855DB9C51}"/>
              </a:ext>
            </a:extLst>
          </p:cNvPr>
          <p:cNvSpPr>
            <a:spLocks noGrp="1"/>
          </p:cNvSpPr>
          <p:nvPr>
            <p:ph type="body" idx="1"/>
          </p:nvPr>
        </p:nvSpPr>
        <p:spPr/>
        <p:txBody>
          <a:bodyPr/>
          <a:lstStyle/>
          <a:p>
            <a:r>
              <a:rPr lang="en-US" dirty="0"/>
              <a:t>Accommodations that require ADE approval include:</a:t>
            </a:r>
          </a:p>
          <a:p>
            <a:pPr marL="171450" indent="-171450">
              <a:buFont typeface="Arial" panose="020B0604020202020204" pitchFamily="34" charset="0"/>
              <a:buChar char="•"/>
            </a:pPr>
            <a:r>
              <a:rPr lang="en-US" dirty="0"/>
              <a:t>Regular print paper test in a Computer-Based Testing school</a:t>
            </a:r>
          </a:p>
          <a:p>
            <a:pPr marL="171450" indent="-171450">
              <a:buFont typeface="Arial" panose="020B0604020202020204" pitchFamily="34" charset="0"/>
              <a:buChar char="•"/>
            </a:pPr>
            <a:r>
              <a:rPr lang="en-US" dirty="0"/>
              <a:t>Large print test</a:t>
            </a:r>
          </a:p>
          <a:p>
            <a:pPr marL="171450" indent="-171450">
              <a:buFont typeface="Arial" panose="020B0604020202020204" pitchFamily="34" charset="0"/>
              <a:buChar char="•"/>
            </a:pPr>
            <a:r>
              <a:rPr lang="en-US" dirty="0"/>
              <a:t>Braille test</a:t>
            </a:r>
          </a:p>
          <a:p>
            <a:pPr marL="171450" indent="-171450">
              <a:buFont typeface="Arial" panose="020B0604020202020204" pitchFamily="34" charset="0"/>
              <a:buChar char="•"/>
            </a:pPr>
            <a:r>
              <a:rPr lang="en-US" dirty="0"/>
              <a:t>Computer-Based Test in a Paper-Based Testing school</a:t>
            </a:r>
          </a:p>
          <a:p>
            <a:pPr marL="171450" indent="-171450">
              <a:buFont typeface="Arial" panose="020B0604020202020204" pitchFamily="34" charset="0"/>
              <a:buChar char="•"/>
            </a:pPr>
            <a:r>
              <a:rPr lang="en-US" dirty="0"/>
              <a:t>American Sign Language (ASL) Full Translation for Math, Science, and Writing (This accommodation requires a paper test and a one-on-one test administration. ASL Full Translation is not available for the English and Reading test sections. ASL translation of the verbal instructions only does not require ADE approval.)</a:t>
            </a:r>
          </a:p>
          <a:p>
            <a:pPr marL="171450" indent="-171450">
              <a:buFont typeface="Arial" panose="020B0604020202020204" pitchFamily="34" charset="0"/>
              <a:buChar char="•"/>
            </a:pPr>
            <a:r>
              <a:rPr lang="en-US" dirty="0"/>
              <a:t>Speech-to-Text (requires a paper test and a one-on-one test administration)</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3A86419-A92F-5BBD-9F6F-F7CB68D1DE5D}"/>
              </a:ext>
            </a:extLst>
          </p:cNvPr>
          <p:cNvSpPr>
            <a:spLocks noGrp="1"/>
          </p:cNvSpPr>
          <p:nvPr>
            <p:ph type="sldNum" sz="quarter" idx="5"/>
          </p:nvPr>
        </p:nvSpPr>
        <p:spPr/>
        <p:txBody>
          <a:bodyPr/>
          <a:lstStyle/>
          <a:p>
            <a:fld id="{956576B1-050D-4437-B39B-62987BEAE224}" type="slidenum">
              <a:rPr lang="en-US" smtClean="0"/>
              <a:t>9</a:t>
            </a:fld>
            <a:endParaRPr lang="en-US"/>
          </a:p>
        </p:txBody>
      </p:sp>
    </p:spTree>
    <p:extLst>
      <p:ext uri="{BB962C8B-B14F-4D97-AF65-F5344CB8AC3E}">
        <p14:creationId xmlns:p14="http://schemas.microsoft.com/office/powerpoint/2010/main" val="3359296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45370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Tree>
    <p:extLst>
      <p:ext uri="{BB962C8B-B14F-4D97-AF65-F5344CB8AC3E}">
        <p14:creationId xmlns:p14="http://schemas.microsoft.com/office/powerpoint/2010/main" val="54461806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54361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91079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pPr defTabSz="457200"/>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60745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36755176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0450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273838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768770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740751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15414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4177678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3607496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1470753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37153968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7356040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353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68285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93312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357924276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80487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3792237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r>
              <a:rPr lang="en-US"/>
              <a:t>Click icon to add picture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042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719745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469508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659723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58036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1701034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136112991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296220717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38935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79944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03374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927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22860542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endParaRPr lang="en-US"/>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2383083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87135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2590048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1833701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1779864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91885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391205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2593274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31173562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Tree>
    <p:extLst>
      <p:ext uri="{BB962C8B-B14F-4D97-AF65-F5344CB8AC3E}">
        <p14:creationId xmlns:p14="http://schemas.microsoft.com/office/powerpoint/2010/main" val="1401391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69639200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73653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615629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81719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185123685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08542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961957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357219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3023203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34446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9775863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2222132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3252033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85735517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415034866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00599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42891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80155"/>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125887004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endParaRPr lang="en-US"/>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34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187794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baseline="0"/>
              <a:t>Click to edit Master title style</a:t>
            </a:r>
          </a:p>
        </p:txBody>
      </p:sp>
    </p:spTree>
    <p:extLst>
      <p:ext uri="{BB962C8B-B14F-4D97-AF65-F5344CB8AC3E}">
        <p14:creationId xmlns:p14="http://schemas.microsoft.com/office/powerpoint/2010/main" val="708385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94854132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sv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3.png"/><Relationship Id="rId2" Type="http://schemas.openxmlformats.org/officeDocument/2006/relationships/slideLayout" Target="../slideLayouts/slideLayout16.xml"/><Relationship Id="rId16" Type="http://schemas.openxmlformats.org/officeDocument/2006/relationships/image" Target="../media/image2.sv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svg"/><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image" Target="../media/image4.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4.sv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3.png"/><Relationship Id="rId2" Type="http://schemas.openxmlformats.org/officeDocument/2006/relationships/slideLayout" Target="../slideLayouts/slideLayout43.xml"/><Relationship Id="rId16" Type="http://schemas.openxmlformats.org/officeDocument/2006/relationships/image" Target="../media/image2.sv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3.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2.svg"/><Relationship Id="rId2" Type="http://schemas.openxmlformats.org/officeDocument/2006/relationships/slideLayout" Target="../slideLayouts/slideLayout56.xml"/><Relationship Id="rId16"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19" Type="http://schemas.openxmlformats.org/officeDocument/2006/relationships/image" Target="../media/image4.sv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C11006F3-38EE-4336-BAED-9B3553E44C2F}"/>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1792414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18"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duotone>
              <a:schemeClr val="accent1">
                <a:shade val="45000"/>
                <a:satMod val="135000"/>
              </a:schemeClr>
              <a:prstClr val="white"/>
            </a:duotone>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29997496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170883926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duotone>
              <a:schemeClr val="accent1">
                <a:shade val="45000"/>
                <a:satMod val="135000"/>
              </a:schemeClr>
              <a:prstClr val="white"/>
            </a:duotone>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404428749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316219857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sv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5.png"/><Relationship Id="rId5" Type="http://schemas.openxmlformats.org/officeDocument/2006/relationships/hyperlink" Target="https://az-support.mypearsonsupport.com/aspire/"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B1FB-CEC1-44EB-9AA6-D82DB8F31600}"/>
              </a:ext>
            </a:extLst>
          </p:cNvPr>
          <p:cNvSpPr>
            <a:spLocks noGrp="1"/>
          </p:cNvSpPr>
          <p:nvPr>
            <p:ph type="ctrTitle"/>
          </p:nvPr>
        </p:nvSpPr>
        <p:spPr/>
        <p:txBody>
          <a:bodyPr/>
          <a:lstStyle/>
          <a:p>
            <a:r>
              <a:rPr lang="en-US" sz="6600"/>
              <a:t>ACT</a:t>
            </a:r>
            <a:r>
              <a:rPr lang="en-US" sz="6600" baseline="30000"/>
              <a:t>®</a:t>
            </a:r>
            <a:r>
              <a:rPr lang="en-US" sz="6600"/>
              <a:t> Aspire</a:t>
            </a:r>
            <a:r>
              <a:rPr lang="en-US" sz="6600" baseline="30000"/>
              <a:t>®</a:t>
            </a:r>
            <a:endParaRPr lang="en-US" sz="6600"/>
          </a:p>
        </p:txBody>
      </p:sp>
      <p:sp>
        <p:nvSpPr>
          <p:cNvPr id="3" name="Subtitle 2">
            <a:extLst>
              <a:ext uri="{FF2B5EF4-FFF2-40B4-BE49-F238E27FC236}">
                <a16:creationId xmlns:a16="http://schemas.microsoft.com/office/drawing/2014/main" id="{9F3FCB38-8A6C-418F-8322-5C2C3DDADECB}"/>
              </a:ext>
            </a:extLst>
          </p:cNvPr>
          <p:cNvSpPr>
            <a:spLocks noGrp="1"/>
          </p:cNvSpPr>
          <p:nvPr>
            <p:ph type="subTitle" idx="1"/>
          </p:nvPr>
        </p:nvSpPr>
        <p:spPr/>
        <p:txBody>
          <a:bodyPr/>
          <a:lstStyle/>
          <a:p>
            <a:r>
              <a:rPr lang="en-US" sz="4000" dirty="0"/>
              <a:t>Personal Needs Profile in </a:t>
            </a:r>
            <a:r>
              <a:rPr lang="en-US" sz="4000" dirty="0" err="1"/>
              <a:t>PearsonAccess</a:t>
            </a:r>
            <a:r>
              <a:rPr lang="en-US" sz="4000" baseline="30000" dirty="0" err="1"/>
              <a:t>next</a:t>
            </a:r>
            <a:endParaRPr lang="en-US" sz="4000" baseline="30000" dirty="0"/>
          </a:p>
        </p:txBody>
      </p:sp>
      <p:sp>
        <p:nvSpPr>
          <p:cNvPr id="6" name="Oval 5">
            <a:extLst>
              <a:ext uri="{FF2B5EF4-FFF2-40B4-BE49-F238E27FC236}">
                <a16:creationId xmlns:a16="http://schemas.microsoft.com/office/drawing/2014/main" id="{F7EF0A1D-851D-4555-A0BB-A88BDF5CE5FC}"/>
              </a:ext>
            </a:extLst>
          </p:cNvPr>
          <p:cNvSpPr/>
          <p:nvPr/>
        </p:nvSpPr>
        <p:spPr>
          <a:xfrm>
            <a:off x="312682" y="914400"/>
            <a:ext cx="3710678" cy="13517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B9521AB-E493-4337-B636-BD7F2CE32C2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533" y="1304511"/>
            <a:ext cx="3228975" cy="571500"/>
          </a:xfrm>
          <a:prstGeom prst="rect">
            <a:avLst/>
          </a:prstGeom>
        </p:spPr>
      </p:pic>
      <p:pic>
        <p:nvPicPr>
          <p:cNvPr id="26" name="Audio 25">
            <a:hlinkClick r:id="" action="ppaction://media"/>
            <a:extLst>
              <a:ext uri="{FF2B5EF4-FFF2-40B4-BE49-F238E27FC236}">
                <a16:creationId xmlns:a16="http://schemas.microsoft.com/office/drawing/2014/main" id="{A3A0D924-7129-C420-6756-AEE24C3F2C8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0514532"/>
      </p:ext>
    </p:extLst>
  </p:cSld>
  <p:clrMapOvr>
    <a:masterClrMapping/>
  </p:clrMapOvr>
  <mc:AlternateContent xmlns:mc="http://schemas.openxmlformats.org/markup-compatibility/2006" xmlns:p14="http://schemas.microsoft.com/office/powerpoint/2010/main">
    <mc:Choice Requires="p14">
      <p:transition spd="slow" p14:dur="2000" advTm="18838"/>
    </mc:Choice>
    <mc:Fallback xmlns="">
      <p:transition spd="slow" advTm="18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0AB1C-D78F-F540-E97B-BBA6140F840A}"/>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34B8FE8B-CD61-EA9D-EC4C-06957F2FC634}"/>
              </a:ext>
            </a:extLst>
          </p:cNvPr>
          <p:cNvSpPr>
            <a:spLocks noGrp="1"/>
          </p:cNvSpPr>
          <p:nvPr>
            <p:ph type="subTitle" idx="1"/>
          </p:nvPr>
        </p:nvSpPr>
        <p:spPr>
          <a:xfrm>
            <a:off x="1046747" y="4615030"/>
            <a:ext cx="10948736" cy="660031"/>
          </a:xfrm>
        </p:spPr>
        <p:txBody>
          <a:bodyPr/>
          <a:lstStyle/>
          <a:p>
            <a:pPr marL="0" lvl="0" indent="0" algn="ctr" defTabSz="666750">
              <a:lnSpc>
                <a:spcPct val="90000"/>
              </a:lnSpc>
              <a:spcBef>
                <a:spcPct val="0"/>
              </a:spcBef>
              <a:spcAft>
                <a:spcPct val="35000"/>
              </a:spcAft>
              <a:buNone/>
            </a:pPr>
            <a:r>
              <a:rPr lang="en-US" sz="3600" dirty="0"/>
              <a:t>Edit Student Records to Add PNP</a:t>
            </a:r>
            <a:endParaRPr lang="en-US" sz="3600" kern="1200" dirty="0"/>
          </a:p>
        </p:txBody>
      </p:sp>
      <p:sp>
        <p:nvSpPr>
          <p:cNvPr id="6" name="Rectangle 5" descr="Pencil with solid fill">
            <a:extLst>
              <a:ext uri="{FF2B5EF4-FFF2-40B4-BE49-F238E27FC236}">
                <a16:creationId xmlns:a16="http://schemas.microsoft.com/office/drawing/2014/main" id="{19978AD3-7FDE-7461-B72D-B5FE4E026DA1}"/>
              </a:ext>
            </a:extLst>
          </p:cNvPr>
          <p:cNvSpPr/>
          <p:nvPr/>
        </p:nvSpPr>
        <p:spPr>
          <a:xfrm>
            <a:off x="9355989" y="1702338"/>
            <a:ext cx="1239488" cy="101001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3000" b="-13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5" name="Audio 4">
            <a:hlinkClick r:id="" action="ppaction://media"/>
            <a:extLst>
              <a:ext uri="{FF2B5EF4-FFF2-40B4-BE49-F238E27FC236}">
                <a16:creationId xmlns:a16="http://schemas.microsoft.com/office/drawing/2014/main" id="{A736C043-5C52-3649-7A24-B6C15D17676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4415563"/>
      </p:ext>
    </p:extLst>
  </p:cSld>
  <p:clrMapOvr>
    <a:masterClrMapping/>
  </p:clrMapOvr>
  <mc:AlternateContent xmlns:mc="http://schemas.openxmlformats.org/markup-compatibility/2006" xmlns:p14="http://schemas.microsoft.com/office/powerpoint/2010/main">
    <mc:Choice Requires="p14">
      <p:transition spd="slow" p14:dur="2000" advTm="23367"/>
    </mc:Choice>
    <mc:Fallback xmlns="">
      <p:transition spd="slow" advTm="2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4A6D-63A9-4B9B-810B-CF95F6FD1E76}"/>
              </a:ext>
            </a:extLst>
          </p:cNvPr>
          <p:cNvSpPr>
            <a:spLocks noGrp="1"/>
          </p:cNvSpPr>
          <p:nvPr>
            <p:ph type="title"/>
          </p:nvPr>
        </p:nvSpPr>
        <p:spPr>
          <a:xfrm>
            <a:off x="400878" y="388677"/>
            <a:ext cx="10515600" cy="936886"/>
          </a:xfrm>
        </p:spPr>
        <p:txBody>
          <a:bodyPr/>
          <a:lstStyle/>
          <a:p>
            <a:r>
              <a:rPr lang="en-US" sz="4000" dirty="0"/>
              <a:t>Edit Student Records</a:t>
            </a:r>
            <a:br>
              <a:rPr lang="en-US" sz="4000" kern="1200" dirty="0"/>
            </a:br>
            <a:endParaRPr lang="en-US" dirty="0"/>
          </a:p>
        </p:txBody>
      </p:sp>
      <p:sp>
        <p:nvSpPr>
          <p:cNvPr id="4" name="TextBox 3">
            <a:extLst>
              <a:ext uri="{FF2B5EF4-FFF2-40B4-BE49-F238E27FC236}">
                <a16:creationId xmlns:a16="http://schemas.microsoft.com/office/drawing/2014/main" id="{9C435D9A-29FE-270A-ACB4-15C2CBF45D1F}"/>
              </a:ext>
            </a:extLst>
          </p:cNvPr>
          <p:cNvSpPr txBox="1"/>
          <p:nvPr/>
        </p:nvSpPr>
        <p:spPr>
          <a:xfrm>
            <a:off x="1615239" y="1319915"/>
            <a:ext cx="6093994" cy="400110"/>
          </a:xfrm>
          <a:prstGeom prst="rect">
            <a:avLst/>
          </a:prstGeom>
          <a:noFill/>
        </p:spPr>
        <p:txBody>
          <a:bodyPr wrap="square">
            <a:spAutoFit/>
          </a:bodyPr>
          <a:lstStyle/>
          <a:p>
            <a:r>
              <a:rPr lang="en-US" sz="2000" dirty="0"/>
              <a:t>Editing Personal Needs Profile</a:t>
            </a:r>
          </a:p>
        </p:txBody>
      </p:sp>
      <p:grpSp>
        <p:nvGrpSpPr>
          <p:cNvPr id="7" name="Group 6">
            <a:extLst>
              <a:ext uri="{FF2B5EF4-FFF2-40B4-BE49-F238E27FC236}">
                <a16:creationId xmlns:a16="http://schemas.microsoft.com/office/drawing/2014/main" id="{89DA89F0-C8F7-2BE5-B56E-DBA94241CD32}"/>
              </a:ext>
            </a:extLst>
          </p:cNvPr>
          <p:cNvGrpSpPr/>
          <p:nvPr/>
        </p:nvGrpSpPr>
        <p:grpSpPr>
          <a:xfrm>
            <a:off x="921786" y="1902100"/>
            <a:ext cx="2219635" cy="4153480"/>
            <a:chOff x="3213164" y="2009677"/>
            <a:chExt cx="2219635" cy="4153480"/>
          </a:xfrm>
        </p:grpSpPr>
        <p:pic>
          <p:nvPicPr>
            <p:cNvPr id="5" name="Picture 4">
              <a:extLst>
                <a:ext uri="{FF2B5EF4-FFF2-40B4-BE49-F238E27FC236}">
                  <a16:creationId xmlns:a16="http://schemas.microsoft.com/office/drawing/2014/main" id="{2E7A3027-9D7A-E2D1-F9BF-4EA99F0E866C}"/>
                </a:ext>
              </a:extLst>
            </p:cNvPr>
            <p:cNvPicPr>
              <a:picLocks noChangeAspect="1"/>
            </p:cNvPicPr>
            <p:nvPr/>
          </p:nvPicPr>
          <p:blipFill>
            <a:blip r:embed="rId5"/>
            <a:stretch>
              <a:fillRect/>
            </a:stretch>
          </p:blipFill>
          <p:spPr>
            <a:xfrm>
              <a:off x="3213164" y="2009677"/>
              <a:ext cx="2219635" cy="4153480"/>
            </a:xfrm>
            <a:prstGeom prst="rect">
              <a:avLst/>
            </a:prstGeom>
          </p:spPr>
        </p:pic>
        <p:sp>
          <p:nvSpPr>
            <p:cNvPr id="6" name="Rectangle 5">
              <a:extLst>
                <a:ext uri="{FF2B5EF4-FFF2-40B4-BE49-F238E27FC236}">
                  <a16:creationId xmlns:a16="http://schemas.microsoft.com/office/drawing/2014/main" id="{A21CF971-FD99-BD29-1CDD-36957DAA6266}"/>
                </a:ext>
              </a:extLst>
            </p:cNvPr>
            <p:cNvSpPr/>
            <p:nvPr/>
          </p:nvSpPr>
          <p:spPr>
            <a:xfrm>
              <a:off x="3245660" y="4323803"/>
              <a:ext cx="2154642"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872E07DF-2319-5177-36D2-DCAB1F485BD8}"/>
              </a:ext>
            </a:extLst>
          </p:cNvPr>
          <p:cNvPicPr>
            <a:picLocks noChangeAspect="1"/>
          </p:cNvPicPr>
          <p:nvPr/>
        </p:nvPicPr>
        <p:blipFill>
          <a:blip r:embed="rId6"/>
          <a:stretch>
            <a:fillRect/>
          </a:stretch>
        </p:blipFill>
        <p:spPr>
          <a:xfrm>
            <a:off x="921785" y="1902100"/>
            <a:ext cx="9900407" cy="4184426"/>
          </a:xfrm>
          <a:prstGeom prst="rect">
            <a:avLst/>
          </a:prstGeom>
        </p:spPr>
      </p:pic>
      <p:sp>
        <p:nvSpPr>
          <p:cNvPr id="12" name="Rectangle 11">
            <a:extLst>
              <a:ext uri="{FF2B5EF4-FFF2-40B4-BE49-F238E27FC236}">
                <a16:creationId xmlns:a16="http://schemas.microsoft.com/office/drawing/2014/main" id="{5E159B2D-1D21-923D-8DA1-6530A56BE170}"/>
              </a:ext>
            </a:extLst>
          </p:cNvPr>
          <p:cNvSpPr/>
          <p:nvPr/>
        </p:nvSpPr>
        <p:spPr>
          <a:xfrm>
            <a:off x="954281" y="3620903"/>
            <a:ext cx="5597125"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BEDFEA-A3AA-C8F0-1E39-D74BFBDFE885}"/>
              </a:ext>
            </a:extLst>
          </p:cNvPr>
          <p:cNvSpPr/>
          <p:nvPr/>
        </p:nvSpPr>
        <p:spPr>
          <a:xfrm>
            <a:off x="956072" y="4126192"/>
            <a:ext cx="2583192" cy="1539445"/>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5F466EB2-19DB-AF83-2117-D65AE4732A7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1996680"/>
      </p:ext>
    </p:extLst>
  </p:cSld>
  <p:clrMapOvr>
    <a:masterClrMapping/>
  </p:clrMapOvr>
  <mc:AlternateContent xmlns:mc="http://schemas.openxmlformats.org/markup-compatibility/2006" xmlns:p14="http://schemas.microsoft.com/office/powerpoint/2010/main">
    <mc:Choice Requires="p14">
      <p:transition spd="slow" p14:dur="2000" advTm="24149"/>
    </mc:Choice>
    <mc:Fallback xmlns="">
      <p:transition spd="slow" advTm="2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9"/>
                                          </p:stCondLst>
                                        </p:cTn>
                                        <p:tgtEl>
                                          <p:spTgt spid="11"/>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0"/>
                                  </p:stCondLst>
                                  <p:childTnLst>
                                    <p:set>
                                      <p:cBhvr>
                                        <p:cTn id="13" dur="1" fill="hold">
                                          <p:stCondLst>
                                            <p:cond delay="2999"/>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2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9"/>
                </p:tgtEl>
              </p:cMediaNode>
            </p:audio>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AE971-55C3-8CB4-0754-E4EF5E03C532}"/>
              </a:ext>
            </a:extLst>
          </p:cNvPr>
          <p:cNvSpPr>
            <a:spLocks noGrp="1"/>
          </p:cNvSpPr>
          <p:nvPr>
            <p:ph type="title"/>
          </p:nvPr>
        </p:nvSpPr>
        <p:spPr>
          <a:xfrm>
            <a:off x="400878" y="280963"/>
            <a:ext cx="10515600" cy="1044600"/>
          </a:xfrm>
        </p:spPr>
        <p:txBody>
          <a:bodyPr/>
          <a:lstStyle/>
          <a:p>
            <a:r>
              <a:rPr lang="en-US" sz="4000" dirty="0"/>
              <a:t>Edit Student Records</a:t>
            </a:r>
            <a:br>
              <a:rPr lang="en-US" sz="4000" kern="1200" dirty="0"/>
            </a:br>
            <a:endParaRPr lang="en-US" dirty="0"/>
          </a:p>
        </p:txBody>
      </p:sp>
      <p:pic>
        <p:nvPicPr>
          <p:cNvPr id="5" name="Picture 4">
            <a:extLst>
              <a:ext uri="{FF2B5EF4-FFF2-40B4-BE49-F238E27FC236}">
                <a16:creationId xmlns:a16="http://schemas.microsoft.com/office/drawing/2014/main" id="{6B04FACF-C03C-B32B-EAED-D0D525013EB7}"/>
              </a:ext>
            </a:extLst>
          </p:cNvPr>
          <p:cNvPicPr>
            <a:picLocks noChangeAspect="1"/>
          </p:cNvPicPr>
          <p:nvPr/>
        </p:nvPicPr>
        <p:blipFill>
          <a:blip r:embed="rId5"/>
          <a:stretch>
            <a:fillRect/>
          </a:stretch>
        </p:blipFill>
        <p:spPr>
          <a:xfrm>
            <a:off x="1352777" y="2758977"/>
            <a:ext cx="4305901" cy="771633"/>
          </a:xfrm>
          <a:prstGeom prst="rect">
            <a:avLst/>
          </a:prstGeom>
        </p:spPr>
      </p:pic>
      <p:sp>
        <p:nvSpPr>
          <p:cNvPr id="6" name="TextBox 5">
            <a:extLst>
              <a:ext uri="{FF2B5EF4-FFF2-40B4-BE49-F238E27FC236}">
                <a16:creationId xmlns:a16="http://schemas.microsoft.com/office/drawing/2014/main" id="{5A0D1239-BC1C-F16B-0F4F-3DBFDE8498AC}"/>
              </a:ext>
            </a:extLst>
          </p:cNvPr>
          <p:cNvSpPr txBox="1"/>
          <p:nvPr/>
        </p:nvSpPr>
        <p:spPr>
          <a:xfrm>
            <a:off x="1615239" y="1319915"/>
            <a:ext cx="6093994" cy="400110"/>
          </a:xfrm>
          <a:prstGeom prst="rect">
            <a:avLst/>
          </a:prstGeom>
          <a:noFill/>
        </p:spPr>
        <p:txBody>
          <a:bodyPr wrap="square">
            <a:spAutoFit/>
          </a:bodyPr>
          <a:lstStyle/>
          <a:p>
            <a:r>
              <a:rPr lang="en-US" sz="2000" dirty="0"/>
              <a:t>Editing Personal Needs Profile</a:t>
            </a:r>
          </a:p>
        </p:txBody>
      </p:sp>
      <p:pic>
        <p:nvPicPr>
          <p:cNvPr id="10" name="Picture 9">
            <a:extLst>
              <a:ext uri="{FF2B5EF4-FFF2-40B4-BE49-F238E27FC236}">
                <a16:creationId xmlns:a16="http://schemas.microsoft.com/office/drawing/2014/main" id="{D15EBC84-F7A0-B5A7-7C05-125FF91066F9}"/>
              </a:ext>
            </a:extLst>
          </p:cNvPr>
          <p:cNvPicPr>
            <a:picLocks noChangeAspect="1"/>
          </p:cNvPicPr>
          <p:nvPr/>
        </p:nvPicPr>
        <p:blipFill>
          <a:blip r:embed="rId6"/>
          <a:stretch>
            <a:fillRect/>
          </a:stretch>
        </p:blipFill>
        <p:spPr>
          <a:xfrm>
            <a:off x="6400386" y="2670192"/>
            <a:ext cx="4086795" cy="1190791"/>
          </a:xfrm>
          <a:prstGeom prst="rect">
            <a:avLst/>
          </a:prstGeom>
        </p:spPr>
      </p:pic>
      <p:pic>
        <p:nvPicPr>
          <p:cNvPr id="18" name="Audio 17">
            <a:hlinkClick r:id="" action="ppaction://media"/>
            <a:extLst>
              <a:ext uri="{FF2B5EF4-FFF2-40B4-BE49-F238E27FC236}">
                <a16:creationId xmlns:a16="http://schemas.microsoft.com/office/drawing/2014/main" id="{98039AAF-7B71-D8D6-B772-8F70F6129C1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9795172"/>
      </p:ext>
    </p:extLst>
  </p:cSld>
  <p:clrMapOvr>
    <a:masterClrMapping/>
  </p:clrMapOvr>
  <mc:AlternateContent xmlns:mc="http://schemas.openxmlformats.org/markup-compatibility/2006" xmlns:p14="http://schemas.microsoft.com/office/powerpoint/2010/main">
    <mc:Choice Requires="p14">
      <p:transition spd="slow" p14:dur="2000" advTm="35053"/>
    </mc:Choice>
    <mc:Fallback xmlns="">
      <p:transition spd="slow" advTm="3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62F4-E4A9-B40D-9B85-B01205DE4FFA}"/>
              </a:ext>
            </a:extLst>
          </p:cNvPr>
          <p:cNvSpPr>
            <a:spLocks noGrp="1"/>
          </p:cNvSpPr>
          <p:nvPr>
            <p:ph type="title"/>
          </p:nvPr>
        </p:nvSpPr>
        <p:spPr/>
        <p:txBody>
          <a:bodyPr/>
          <a:lstStyle/>
          <a:p>
            <a:r>
              <a:rPr lang="en-US" sz="4000" dirty="0"/>
              <a:t>Edit Student Records</a:t>
            </a:r>
            <a:endParaRPr lang="en-US" dirty="0"/>
          </a:p>
        </p:txBody>
      </p:sp>
      <p:pic>
        <p:nvPicPr>
          <p:cNvPr id="5" name="Picture 4">
            <a:extLst>
              <a:ext uri="{FF2B5EF4-FFF2-40B4-BE49-F238E27FC236}">
                <a16:creationId xmlns:a16="http://schemas.microsoft.com/office/drawing/2014/main" id="{4A667668-1DCC-B301-00FE-FB02695F0EF1}"/>
              </a:ext>
            </a:extLst>
          </p:cNvPr>
          <p:cNvPicPr>
            <a:picLocks noChangeAspect="1"/>
          </p:cNvPicPr>
          <p:nvPr/>
        </p:nvPicPr>
        <p:blipFill>
          <a:blip r:embed="rId5"/>
          <a:stretch>
            <a:fillRect/>
          </a:stretch>
        </p:blipFill>
        <p:spPr>
          <a:xfrm>
            <a:off x="902007" y="1949038"/>
            <a:ext cx="9745435" cy="3429479"/>
          </a:xfrm>
          <a:prstGeom prst="rect">
            <a:avLst/>
          </a:prstGeom>
        </p:spPr>
      </p:pic>
      <p:sp>
        <p:nvSpPr>
          <p:cNvPr id="6" name="TextBox 5">
            <a:extLst>
              <a:ext uri="{FF2B5EF4-FFF2-40B4-BE49-F238E27FC236}">
                <a16:creationId xmlns:a16="http://schemas.microsoft.com/office/drawing/2014/main" id="{37DB029C-8401-CB73-B300-DC2DEB7F884F}"/>
              </a:ext>
            </a:extLst>
          </p:cNvPr>
          <p:cNvSpPr txBox="1"/>
          <p:nvPr/>
        </p:nvSpPr>
        <p:spPr>
          <a:xfrm>
            <a:off x="1615239" y="1319915"/>
            <a:ext cx="6093994" cy="400110"/>
          </a:xfrm>
          <a:prstGeom prst="rect">
            <a:avLst/>
          </a:prstGeom>
          <a:noFill/>
        </p:spPr>
        <p:txBody>
          <a:bodyPr wrap="square">
            <a:spAutoFit/>
          </a:bodyPr>
          <a:lstStyle/>
          <a:p>
            <a:r>
              <a:rPr lang="en-US" sz="2000" dirty="0"/>
              <a:t>Editing Personal Needs Profile</a:t>
            </a:r>
          </a:p>
        </p:txBody>
      </p:sp>
      <p:grpSp>
        <p:nvGrpSpPr>
          <p:cNvPr id="10" name="Group 9">
            <a:extLst>
              <a:ext uri="{FF2B5EF4-FFF2-40B4-BE49-F238E27FC236}">
                <a16:creationId xmlns:a16="http://schemas.microsoft.com/office/drawing/2014/main" id="{A7AF2E2C-F8CD-2AF5-997C-51B542BA6734}"/>
              </a:ext>
            </a:extLst>
          </p:cNvPr>
          <p:cNvGrpSpPr/>
          <p:nvPr/>
        </p:nvGrpSpPr>
        <p:grpSpPr>
          <a:xfrm>
            <a:off x="3818698" y="2133419"/>
            <a:ext cx="1648056" cy="1295581"/>
            <a:chOff x="3818698" y="2133419"/>
            <a:chExt cx="1648056" cy="1295581"/>
          </a:xfrm>
        </p:grpSpPr>
        <p:pic>
          <p:nvPicPr>
            <p:cNvPr id="8" name="Picture 7">
              <a:extLst>
                <a:ext uri="{FF2B5EF4-FFF2-40B4-BE49-F238E27FC236}">
                  <a16:creationId xmlns:a16="http://schemas.microsoft.com/office/drawing/2014/main" id="{6E51EEF1-E430-7851-FD7D-9A3290693C17}"/>
                </a:ext>
              </a:extLst>
            </p:cNvPr>
            <p:cNvPicPr>
              <a:picLocks noChangeAspect="1"/>
            </p:cNvPicPr>
            <p:nvPr/>
          </p:nvPicPr>
          <p:blipFill>
            <a:blip r:embed="rId6"/>
            <a:stretch>
              <a:fillRect/>
            </a:stretch>
          </p:blipFill>
          <p:spPr>
            <a:xfrm>
              <a:off x="3818699" y="2133419"/>
              <a:ext cx="1648055" cy="1295581"/>
            </a:xfrm>
            <a:prstGeom prst="rect">
              <a:avLst/>
            </a:prstGeom>
          </p:spPr>
        </p:pic>
        <p:sp>
          <p:nvSpPr>
            <p:cNvPr id="9" name="Rectangle 8">
              <a:extLst>
                <a:ext uri="{FF2B5EF4-FFF2-40B4-BE49-F238E27FC236}">
                  <a16:creationId xmlns:a16="http://schemas.microsoft.com/office/drawing/2014/main" id="{93739D38-E716-4097-FCC6-B5F7C1111FE0}"/>
                </a:ext>
              </a:extLst>
            </p:cNvPr>
            <p:cNvSpPr/>
            <p:nvPr/>
          </p:nvSpPr>
          <p:spPr>
            <a:xfrm>
              <a:off x="3818698" y="2455278"/>
              <a:ext cx="1648055"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7" name="Audio 6">
            <a:hlinkClick r:id="" action="ppaction://media"/>
            <a:extLst>
              <a:ext uri="{FF2B5EF4-FFF2-40B4-BE49-F238E27FC236}">
                <a16:creationId xmlns:a16="http://schemas.microsoft.com/office/drawing/2014/main" id="{6FCEED50-974E-8998-3E4A-FCC6A306298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5538377"/>
      </p:ext>
    </p:extLst>
  </p:cSld>
  <p:clrMapOvr>
    <a:masterClrMapping/>
  </p:clrMapOvr>
  <mc:AlternateContent xmlns:mc="http://schemas.openxmlformats.org/markup-compatibility/2006" xmlns:p14="http://schemas.microsoft.com/office/powerpoint/2010/main">
    <mc:Choice Requires="p14">
      <p:transition spd="slow" p14:dur="2000" advTm="12424"/>
    </mc:Choice>
    <mc:Fallback xmlns="">
      <p:transition spd="slow" advTm="12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nodeType="afterEffect">
                                  <p:stCondLst>
                                    <p:cond delay="1750"/>
                                  </p:stCondLst>
                                  <p:childTnLst>
                                    <p:set>
                                      <p:cBhvr>
                                        <p:cTn id="9" dur="1" fill="hold">
                                          <p:stCondLst>
                                            <p:cond delay="2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1691-AC5B-7181-A206-0E81AB54B3D4}"/>
              </a:ext>
            </a:extLst>
          </p:cNvPr>
          <p:cNvSpPr>
            <a:spLocks noGrp="1"/>
          </p:cNvSpPr>
          <p:nvPr>
            <p:ph type="title"/>
          </p:nvPr>
        </p:nvSpPr>
        <p:spPr/>
        <p:txBody>
          <a:bodyPr/>
          <a:lstStyle/>
          <a:p>
            <a:r>
              <a:rPr lang="en-US" sz="4000" dirty="0"/>
              <a:t>Edit Student Records</a:t>
            </a:r>
            <a:endParaRPr lang="en-US" dirty="0"/>
          </a:p>
        </p:txBody>
      </p:sp>
      <p:sp>
        <p:nvSpPr>
          <p:cNvPr id="6" name="TextBox 5">
            <a:extLst>
              <a:ext uri="{FF2B5EF4-FFF2-40B4-BE49-F238E27FC236}">
                <a16:creationId xmlns:a16="http://schemas.microsoft.com/office/drawing/2014/main" id="{82101BAF-FC77-4A09-C42A-A069D1EFD90B}"/>
              </a:ext>
            </a:extLst>
          </p:cNvPr>
          <p:cNvSpPr txBox="1"/>
          <p:nvPr/>
        </p:nvSpPr>
        <p:spPr>
          <a:xfrm>
            <a:off x="1615239" y="1319915"/>
            <a:ext cx="6093994" cy="400110"/>
          </a:xfrm>
          <a:prstGeom prst="rect">
            <a:avLst/>
          </a:prstGeom>
          <a:noFill/>
        </p:spPr>
        <p:txBody>
          <a:bodyPr wrap="square">
            <a:spAutoFit/>
          </a:bodyPr>
          <a:lstStyle/>
          <a:p>
            <a:r>
              <a:rPr lang="en-US" sz="2000" dirty="0"/>
              <a:t>Tasks for Students Page</a:t>
            </a:r>
          </a:p>
        </p:txBody>
      </p:sp>
      <p:pic>
        <p:nvPicPr>
          <p:cNvPr id="10" name="Picture 9">
            <a:extLst>
              <a:ext uri="{FF2B5EF4-FFF2-40B4-BE49-F238E27FC236}">
                <a16:creationId xmlns:a16="http://schemas.microsoft.com/office/drawing/2014/main" id="{B817FB0F-FC77-924D-50EE-49A4FAC4854F}"/>
              </a:ext>
            </a:extLst>
          </p:cNvPr>
          <p:cNvPicPr>
            <a:picLocks noChangeAspect="1"/>
          </p:cNvPicPr>
          <p:nvPr/>
        </p:nvPicPr>
        <p:blipFill>
          <a:blip r:embed="rId5"/>
          <a:stretch>
            <a:fillRect/>
          </a:stretch>
        </p:blipFill>
        <p:spPr>
          <a:xfrm>
            <a:off x="2309284" y="2223919"/>
            <a:ext cx="7573432" cy="2410161"/>
          </a:xfrm>
          <a:prstGeom prst="rect">
            <a:avLst/>
          </a:prstGeom>
        </p:spPr>
      </p:pic>
      <p:sp>
        <p:nvSpPr>
          <p:cNvPr id="3" name="Rectangle 2">
            <a:extLst>
              <a:ext uri="{FF2B5EF4-FFF2-40B4-BE49-F238E27FC236}">
                <a16:creationId xmlns:a16="http://schemas.microsoft.com/office/drawing/2014/main" id="{A1160C80-FC24-00F6-4117-5149DA4024B3}"/>
              </a:ext>
            </a:extLst>
          </p:cNvPr>
          <p:cNvSpPr/>
          <p:nvPr/>
        </p:nvSpPr>
        <p:spPr>
          <a:xfrm>
            <a:off x="3722446" y="3039940"/>
            <a:ext cx="1648055"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62E35AC0-5195-3773-C015-06F57C97FC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66924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0C04-325A-B75E-4E34-CB885FA0AF93}"/>
              </a:ext>
            </a:extLst>
          </p:cNvPr>
          <p:cNvSpPr>
            <a:spLocks noGrp="1"/>
          </p:cNvSpPr>
          <p:nvPr>
            <p:ph type="title"/>
          </p:nvPr>
        </p:nvSpPr>
        <p:spPr>
          <a:xfrm>
            <a:off x="400878" y="0"/>
            <a:ext cx="11131320" cy="1325563"/>
          </a:xfrm>
        </p:spPr>
        <p:txBody>
          <a:bodyPr/>
          <a:lstStyle/>
          <a:p>
            <a:r>
              <a:rPr lang="en-US" sz="3600" dirty="0"/>
              <a:t>Edit Student Records</a:t>
            </a:r>
            <a:endParaRPr lang="en-US" sz="3400" dirty="0"/>
          </a:p>
        </p:txBody>
      </p:sp>
      <p:pic>
        <p:nvPicPr>
          <p:cNvPr id="5" name="Picture 4">
            <a:extLst>
              <a:ext uri="{FF2B5EF4-FFF2-40B4-BE49-F238E27FC236}">
                <a16:creationId xmlns:a16="http://schemas.microsoft.com/office/drawing/2014/main" id="{1868BB3E-7F2A-F70A-FF44-FA59596F27A7}"/>
              </a:ext>
            </a:extLst>
          </p:cNvPr>
          <p:cNvPicPr>
            <a:picLocks noChangeAspect="1"/>
          </p:cNvPicPr>
          <p:nvPr/>
        </p:nvPicPr>
        <p:blipFill>
          <a:blip r:embed="rId5"/>
          <a:stretch>
            <a:fillRect/>
          </a:stretch>
        </p:blipFill>
        <p:spPr>
          <a:xfrm>
            <a:off x="788275" y="2043533"/>
            <a:ext cx="7259063" cy="1200318"/>
          </a:xfrm>
          <a:prstGeom prst="rect">
            <a:avLst/>
          </a:prstGeom>
        </p:spPr>
      </p:pic>
      <p:sp>
        <p:nvSpPr>
          <p:cNvPr id="6" name="Rectangle 5">
            <a:extLst>
              <a:ext uri="{FF2B5EF4-FFF2-40B4-BE49-F238E27FC236}">
                <a16:creationId xmlns:a16="http://schemas.microsoft.com/office/drawing/2014/main" id="{A53C4BF9-4AFD-1D2D-2D48-E81A02AEE5CC}"/>
              </a:ext>
            </a:extLst>
          </p:cNvPr>
          <p:cNvSpPr/>
          <p:nvPr/>
        </p:nvSpPr>
        <p:spPr>
          <a:xfrm>
            <a:off x="2140772" y="2904565"/>
            <a:ext cx="1570616" cy="339286"/>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232BB-7FF0-AEEA-7002-3DCBAB16B9D2}"/>
              </a:ext>
            </a:extLst>
          </p:cNvPr>
          <p:cNvSpPr txBox="1"/>
          <p:nvPr/>
        </p:nvSpPr>
        <p:spPr>
          <a:xfrm>
            <a:off x="1615239" y="1319915"/>
            <a:ext cx="6093994" cy="400110"/>
          </a:xfrm>
          <a:prstGeom prst="rect">
            <a:avLst/>
          </a:prstGeom>
          <a:noFill/>
        </p:spPr>
        <p:txBody>
          <a:bodyPr wrap="square">
            <a:spAutoFit/>
          </a:bodyPr>
          <a:lstStyle/>
          <a:p>
            <a:r>
              <a:rPr lang="en-US" sz="2000" dirty="0"/>
              <a:t>Registrations and PNP</a:t>
            </a:r>
          </a:p>
        </p:txBody>
      </p:sp>
      <p:pic>
        <p:nvPicPr>
          <p:cNvPr id="11" name="Picture 10">
            <a:extLst>
              <a:ext uri="{FF2B5EF4-FFF2-40B4-BE49-F238E27FC236}">
                <a16:creationId xmlns:a16="http://schemas.microsoft.com/office/drawing/2014/main" id="{0E41BE8D-A453-781F-F52A-40EBCFB78CD1}"/>
              </a:ext>
            </a:extLst>
          </p:cNvPr>
          <p:cNvPicPr>
            <a:picLocks noChangeAspect="1"/>
          </p:cNvPicPr>
          <p:nvPr/>
        </p:nvPicPr>
        <p:blipFill>
          <a:blip r:embed="rId6"/>
          <a:stretch>
            <a:fillRect/>
          </a:stretch>
        </p:blipFill>
        <p:spPr>
          <a:xfrm>
            <a:off x="2958794" y="1689247"/>
            <a:ext cx="6354062" cy="3810532"/>
          </a:xfrm>
          <a:prstGeom prst="rect">
            <a:avLst/>
          </a:prstGeom>
        </p:spPr>
      </p:pic>
      <p:pic>
        <p:nvPicPr>
          <p:cNvPr id="13" name="Picture 12">
            <a:extLst>
              <a:ext uri="{FF2B5EF4-FFF2-40B4-BE49-F238E27FC236}">
                <a16:creationId xmlns:a16="http://schemas.microsoft.com/office/drawing/2014/main" id="{D3AAF898-0C5D-E5EF-8968-BBC30D083E5F}"/>
              </a:ext>
            </a:extLst>
          </p:cNvPr>
          <p:cNvPicPr>
            <a:picLocks noChangeAspect="1"/>
          </p:cNvPicPr>
          <p:nvPr/>
        </p:nvPicPr>
        <p:blipFill>
          <a:blip r:embed="rId7"/>
          <a:stretch>
            <a:fillRect/>
          </a:stretch>
        </p:blipFill>
        <p:spPr>
          <a:xfrm>
            <a:off x="7078565" y="1319915"/>
            <a:ext cx="5052274" cy="5389581"/>
          </a:xfrm>
          <a:prstGeom prst="rect">
            <a:avLst/>
          </a:prstGeom>
        </p:spPr>
      </p:pic>
      <p:sp>
        <p:nvSpPr>
          <p:cNvPr id="25" name="Rectangle 24">
            <a:extLst>
              <a:ext uri="{FF2B5EF4-FFF2-40B4-BE49-F238E27FC236}">
                <a16:creationId xmlns:a16="http://schemas.microsoft.com/office/drawing/2014/main" id="{E8734E75-73CA-BD69-F65A-28B1E6130FF0}"/>
              </a:ext>
            </a:extLst>
          </p:cNvPr>
          <p:cNvSpPr/>
          <p:nvPr/>
        </p:nvSpPr>
        <p:spPr>
          <a:xfrm>
            <a:off x="7225599" y="6383565"/>
            <a:ext cx="483634"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015866BF-156F-7734-96A4-FEACF651B38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6991170"/>
      </p:ext>
    </p:extLst>
  </p:cSld>
  <p:clrMapOvr>
    <a:masterClrMapping/>
  </p:clrMapOvr>
  <mc:AlternateContent xmlns:mc="http://schemas.openxmlformats.org/markup-compatibility/2006" xmlns:p14="http://schemas.microsoft.com/office/powerpoint/2010/main">
    <mc:Choice Requires="p14">
      <p:transition spd="slow" p14:dur="2000" advTm="21090"/>
    </mc:Choice>
    <mc:Fallback xmlns="">
      <p:transition spd="slow" advTm="21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50"/>
                                  </p:stCondLst>
                                  <p:childTnLst>
                                    <p:set>
                                      <p:cBhvr>
                                        <p:cTn id="8" dur="1" fill="hold">
                                          <p:stCondLst>
                                            <p:cond delay="2999"/>
                                          </p:stCondLst>
                                        </p:cTn>
                                        <p:tgtEl>
                                          <p:spTgt spid="11"/>
                                        </p:tgtEl>
                                        <p:attrNameLst>
                                          <p:attrName>style.visibility</p:attrName>
                                        </p:attrNameLst>
                                      </p:cBhvr>
                                      <p:to>
                                        <p:strVal val="visible"/>
                                      </p:to>
                                    </p:set>
                                  </p:childTnLst>
                                </p:cTn>
                              </p:par>
                            </p:childTnLst>
                          </p:cTn>
                        </p:par>
                        <p:par>
                          <p:cTn id="9" fill="hold">
                            <p:stCondLst>
                              <p:cond delay="3050"/>
                            </p:stCondLst>
                            <p:childTnLst>
                              <p:par>
                                <p:cTn id="10" presetID="1" presetClass="entr" presetSubtype="0" fill="hold" nodeType="afterEffect">
                                  <p:stCondLst>
                                    <p:cond delay="2200"/>
                                  </p:stCondLst>
                                  <p:childTnLst>
                                    <p:set>
                                      <p:cBhvr>
                                        <p:cTn id="11" dur="1" fill="hold">
                                          <p:stCondLst>
                                            <p:cond delay="3999"/>
                                          </p:stCondLst>
                                        </p:cTn>
                                        <p:tgtEl>
                                          <p:spTgt spid="13"/>
                                        </p:tgtEl>
                                        <p:attrNameLst>
                                          <p:attrName>style.visibility</p:attrName>
                                        </p:attrNameLst>
                                      </p:cBhvr>
                                      <p:to>
                                        <p:strVal val="visible"/>
                                      </p:to>
                                    </p:set>
                                  </p:childTnLst>
                                </p:cTn>
                              </p:par>
                            </p:childTnLst>
                          </p:cTn>
                        </p:par>
                        <p:par>
                          <p:cTn id="12" fill="hold">
                            <p:stCondLst>
                              <p:cond delay="9250"/>
                            </p:stCondLst>
                            <p:childTnLst>
                              <p:par>
                                <p:cTn id="13" presetID="1" presetClass="entr" presetSubtype="0" fill="hold" grpId="0" nodeType="afterEffect">
                                  <p:stCondLst>
                                    <p:cond delay="8000"/>
                                  </p:stCondLst>
                                  <p:childTnLst>
                                    <p:set>
                                      <p:cBhvr>
                                        <p:cTn id="14" dur="1" fill="hold">
                                          <p:stCondLst>
                                            <p:cond delay="29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451E-0A3D-D0ED-ADAF-CE0B724F1F52}"/>
              </a:ext>
            </a:extLst>
          </p:cNvPr>
          <p:cNvSpPr>
            <a:spLocks noGrp="1"/>
          </p:cNvSpPr>
          <p:nvPr>
            <p:ph type="title"/>
          </p:nvPr>
        </p:nvSpPr>
        <p:spPr>
          <a:xfrm>
            <a:off x="400878" y="0"/>
            <a:ext cx="11120562" cy="1325563"/>
          </a:xfrm>
        </p:spPr>
        <p:txBody>
          <a:bodyPr/>
          <a:lstStyle/>
          <a:p>
            <a:r>
              <a:rPr lang="en-US" sz="3600" dirty="0"/>
              <a:t>Edit Student Records</a:t>
            </a:r>
            <a:endParaRPr lang="en-US" sz="3400" dirty="0"/>
          </a:p>
        </p:txBody>
      </p:sp>
      <p:sp>
        <p:nvSpPr>
          <p:cNvPr id="6" name="TextBox 5">
            <a:extLst>
              <a:ext uri="{FF2B5EF4-FFF2-40B4-BE49-F238E27FC236}">
                <a16:creationId xmlns:a16="http://schemas.microsoft.com/office/drawing/2014/main" id="{815DBAF6-887F-70CD-420C-164DC5D8B828}"/>
              </a:ext>
            </a:extLst>
          </p:cNvPr>
          <p:cNvSpPr txBox="1"/>
          <p:nvPr/>
        </p:nvSpPr>
        <p:spPr>
          <a:xfrm>
            <a:off x="1615239" y="1319915"/>
            <a:ext cx="6093994" cy="400110"/>
          </a:xfrm>
          <a:prstGeom prst="rect">
            <a:avLst/>
          </a:prstGeom>
          <a:noFill/>
        </p:spPr>
        <p:txBody>
          <a:bodyPr wrap="square">
            <a:spAutoFit/>
          </a:bodyPr>
          <a:lstStyle/>
          <a:p>
            <a:r>
              <a:rPr lang="en-US" sz="2000" dirty="0"/>
              <a:t>Manage Student Tests</a:t>
            </a:r>
          </a:p>
        </p:txBody>
      </p:sp>
      <p:grpSp>
        <p:nvGrpSpPr>
          <p:cNvPr id="7" name="Group 6">
            <a:extLst>
              <a:ext uri="{FF2B5EF4-FFF2-40B4-BE49-F238E27FC236}">
                <a16:creationId xmlns:a16="http://schemas.microsoft.com/office/drawing/2014/main" id="{62170399-2A73-F8D3-66CC-977D667AEBC3}"/>
              </a:ext>
            </a:extLst>
          </p:cNvPr>
          <p:cNvGrpSpPr/>
          <p:nvPr/>
        </p:nvGrpSpPr>
        <p:grpSpPr>
          <a:xfrm>
            <a:off x="870965" y="1914432"/>
            <a:ext cx="4352381" cy="1219048"/>
            <a:chOff x="822839" y="1911857"/>
            <a:chExt cx="4352381" cy="1219048"/>
          </a:xfrm>
        </p:grpSpPr>
        <p:pic>
          <p:nvPicPr>
            <p:cNvPr id="4" name="Picture 3">
              <a:extLst>
                <a:ext uri="{FF2B5EF4-FFF2-40B4-BE49-F238E27FC236}">
                  <a16:creationId xmlns:a16="http://schemas.microsoft.com/office/drawing/2014/main" id="{9D1BC260-92B0-1AA2-E0E4-83686CB5C5FA}"/>
                </a:ext>
              </a:extLst>
            </p:cNvPr>
            <p:cNvPicPr>
              <a:picLocks noChangeAspect="1"/>
            </p:cNvPicPr>
            <p:nvPr/>
          </p:nvPicPr>
          <p:blipFill>
            <a:blip r:embed="rId5"/>
            <a:stretch>
              <a:fillRect/>
            </a:stretch>
          </p:blipFill>
          <p:spPr>
            <a:xfrm>
              <a:off x="822839" y="1911857"/>
              <a:ext cx="4352381" cy="1219048"/>
            </a:xfrm>
            <a:prstGeom prst="rect">
              <a:avLst/>
            </a:prstGeom>
          </p:spPr>
        </p:pic>
        <p:sp>
          <p:nvSpPr>
            <p:cNvPr id="5" name="Rectangle 4">
              <a:extLst>
                <a:ext uri="{FF2B5EF4-FFF2-40B4-BE49-F238E27FC236}">
                  <a16:creationId xmlns:a16="http://schemas.microsoft.com/office/drawing/2014/main" id="{BCE57BBE-9F22-75F3-F127-8C396319DAA4}"/>
                </a:ext>
              </a:extLst>
            </p:cNvPr>
            <p:cNvSpPr/>
            <p:nvPr/>
          </p:nvSpPr>
          <p:spPr>
            <a:xfrm>
              <a:off x="3692721" y="2714009"/>
              <a:ext cx="1482499"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89FE7A7F-B9A1-B38A-98EC-4C715DFCF1FF}"/>
              </a:ext>
            </a:extLst>
          </p:cNvPr>
          <p:cNvPicPr>
            <a:picLocks noChangeAspect="1"/>
          </p:cNvPicPr>
          <p:nvPr/>
        </p:nvPicPr>
        <p:blipFill>
          <a:blip r:embed="rId6"/>
          <a:stretch>
            <a:fillRect/>
          </a:stretch>
        </p:blipFill>
        <p:spPr>
          <a:xfrm>
            <a:off x="3152632" y="1682466"/>
            <a:ext cx="9039367" cy="4952381"/>
          </a:xfrm>
          <a:prstGeom prst="rect">
            <a:avLst/>
          </a:prstGeom>
        </p:spPr>
      </p:pic>
      <p:pic>
        <p:nvPicPr>
          <p:cNvPr id="10" name="Audio 9">
            <a:hlinkClick r:id="" action="ppaction://media"/>
            <a:extLst>
              <a:ext uri="{FF2B5EF4-FFF2-40B4-BE49-F238E27FC236}">
                <a16:creationId xmlns:a16="http://schemas.microsoft.com/office/drawing/2014/main" id="{70F2575B-B3A9-6CB9-E529-E939D2A1F6F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140621"/>
      </p:ext>
    </p:extLst>
  </p:cSld>
  <p:clrMapOvr>
    <a:masterClrMapping/>
  </p:clrMapOvr>
  <mc:AlternateContent xmlns:mc="http://schemas.openxmlformats.org/markup-compatibility/2006" xmlns:p14="http://schemas.microsoft.com/office/powerpoint/2010/main">
    <mc:Choice Requires="p14">
      <p:transition spd="slow" p14:dur="2000" advTm="81747"/>
    </mc:Choice>
    <mc:Fallback xmlns="">
      <p:transition spd="slow" advTm="81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3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FE0C0-84BD-BDE4-1364-B81EAB66BCF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1B9769B-7D4E-9A71-4622-EE9E60B36E1E}"/>
              </a:ext>
            </a:extLst>
          </p:cNvPr>
          <p:cNvSpPr>
            <a:spLocks noGrp="1"/>
          </p:cNvSpPr>
          <p:nvPr>
            <p:ph type="subTitle" idx="1"/>
          </p:nvPr>
        </p:nvSpPr>
        <p:spPr>
          <a:xfrm>
            <a:off x="1053547" y="4638259"/>
            <a:ext cx="12135980" cy="937592"/>
          </a:xfrm>
        </p:spPr>
        <p:txBody>
          <a:bodyPr/>
          <a:lstStyle/>
          <a:p>
            <a:pPr lvl="0">
              <a:lnSpc>
                <a:spcPct val="100000"/>
              </a:lnSpc>
              <a:spcBef>
                <a:spcPts val="0"/>
              </a:spcBef>
              <a:defRPr/>
            </a:pPr>
            <a:r>
              <a:rPr lang="en-US" sz="2600" dirty="0"/>
              <a:t>ACT</a:t>
            </a:r>
            <a:r>
              <a:rPr lang="en-US" sz="2600" baseline="70000" dirty="0">
                <a:solidFill>
                  <a:schemeClr val="tx1"/>
                </a:solidFill>
              </a:rPr>
              <a:t>®</a:t>
            </a:r>
            <a:r>
              <a:rPr lang="en-US" sz="2600" baseline="30000" dirty="0">
                <a:solidFill>
                  <a:schemeClr val="tx1"/>
                </a:solidFill>
              </a:rPr>
              <a:t> </a:t>
            </a:r>
            <a:r>
              <a:rPr lang="en-US" sz="2600" dirty="0"/>
              <a:t>Aspire</a:t>
            </a:r>
            <a:r>
              <a:rPr lang="en-US" sz="2600" baseline="70000" dirty="0">
                <a:solidFill>
                  <a:schemeClr val="tx1"/>
                </a:solidFill>
              </a:rPr>
              <a:t>®</a:t>
            </a:r>
            <a:r>
              <a:rPr lang="en-US" sz="2600" baseline="30000" dirty="0">
                <a:solidFill>
                  <a:schemeClr val="tx1"/>
                </a:solidFill>
              </a:rPr>
              <a:t> </a:t>
            </a:r>
            <a:r>
              <a:rPr lang="en-US" sz="2600" dirty="0"/>
              <a:t>accommodations and supports Resources</a:t>
            </a:r>
          </a:p>
        </p:txBody>
      </p:sp>
      <p:pic>
        <p:nvPicPr>
          <p:cNvPr id="5" name="Graphic 4" descr="Internet">
            <a:extLst>
              <a:ext uri="{FF2B5EF4-FFF2-40B4-BE49-F238E27FC236}">
                <a16:creationId xmlns:a16="http://schemas.microsoft.com/office/drawing/2014/main" id="{CE7CFB0A-FC0D-7EFA-7F55-CDB93C4FB3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3045" y="978426"/>
            <a:ext cx="2337854" cy="2337854"/>
          </a:xfrm>
          <a:prstGeom prst="rect">
            <a:avLst/>
          </a:prstGeom>
        </p:spPr>
      </p:pic>
      <p:pic>
        <p:nvPicPr>
          <p:cNvPr id="7" name="Audio 6">
            <a:hlinkClick r:id="" action="ppaction://media"/>
            <a:extLst>
              <a:ext uri="{FF2B5EF4-FFF2-40B4-BE49-F238E27FC236}">
                <a16:creationId xmlns:a16="http://schemas.microsoft.com/office/drawing/2014/main" id="{B2C34F20-D2FF-7CD2-D6A1-AC35749103C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3083974"/>
      </p:ext>
    </p:extLst>
  </p:cSld>
  <p:clrMapOvr>
    <a:masterClrMapping/>
  </p:clrMapOvr>
  <mc:AlternateContent xmlns:mc="http://schemas.openxmlformats.org/markup-compatibility/2006" xmlns:p14="http://schemas.microsoft.com/office/powerpoint/2010/main">
    <mc:Choice Requires="p14">
      <p:transition spd="slow" p14:dur="2000" advTm="11184"/>
    </mc:Choice>
    <mc:Fallback xmlns="">
      <p:transition spd="slow" advTm="11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Text Placeholder 2"/>
          <p:cNvSpPr>
            <a:spLocks noGrp="1"/>
          </p:cNvSpPr>
          <p:nvPr>
            <p:ph type="body" sz="quarter" idx="12"/>
          </p:nvPr>
        </p:nvSpPr>
        <p:spPr/>
        <p:txBody>
          <a:bodyPr/>
          <a:lstStyle/>
          <a:p>
            <a:r>
              <a:rPr lang="en-US"/>
              <a:t>Web pages and Resources</a:t>
            </a:r>
          </a:p>
        </p:txBody>
      </p:sp>
      <p:sp>
        <p:nvSpPr>
          <p:cNvPr id="5" name="Text Placeholder 4"/>
          <p:cNvSpPr>
            <a:spLocks noGrp="1"/>
          </p:cNvSpPr>
          <p:nvPr>
            <p:ph type="body" sz="quarter" idx="15"/>
          </p:nvPr>
        </p:nvSpPr>
        <p:spPr>
          <a:xfrm>
            <a:off x="1779107" y="1567545"/>
            <a:ext cx="11818226" cy="5023650"/>
          </a:xfrm>
        </p:spPr>
        <p:txBody>
          <a:bodyPr anchor="t"/>
          <a:lstStyle/>
          <a:p>
            <a:endParaRPr lang="en-US" sz="1800" cap="none" dirty="0"/>
          </a:p>
          <a:p>
            <a:r>
              <a:rPr lang="en-US" b="1" cap="none" dirty="0"/>
              <a:t>Arizona ACT Aspire Support Page</a:t>
            </a:r>
          </a:p>
          <a:p>
            <a:pPr marL="800100" lvl="1" indent="-342900">
              <a:buFont typeface="Arial" panose="020B0604020202020204" pitchFamily="34" charset="0"/>
              <a:buChar char="•"/>
            </a:pPr>
            <a:r>
              <a:rPr lang="en-US" sz="2000" dirty="0">
                <a:hlinkClick r:id="rId5"/>
              </a:rPr>
              <a:t>https://az-support.mypearsonsupport.com/aspire/</a:t>
            </a:r>
            <a:r>
              <a:rPr lang="en-US" sz="2000" dirty="0"/>
              <a:t> </a:t>
            </a:r>
          </a:p>
          <a:p>
            <a:pPr marL="0" indent="0">
              <a:buNone/>
            </a:pPr>
            <a:endParaRPr lang="en-US" cap="none" dirty="0"/>
          </a:p>
          <a:p>
            <a:endParaRPr lang="en-US" cap="none" dirty="0"/>
          </a:p>
          <a:p>
            <a:endParaRPr lang="en-US" cap="none" dirty="0"/>
          </a:p>
          <a:p>
            <a:endParaRPr lang="en-US" cap="none" dirty="0"/>
          </a:p>
          <a:p>
            <a:endParaRPr lang="en-US" cap="none" dirty="0"/>
          </a:p>
        </p:txBody>
      </p:sp>
      <p:pic>
        <p:nvPicPr>
          <p:cNvPr id="7" name="Picture 6">
            <a:extLst>
              <a:ext uri="{FF2B5EF4-FFF2-40B4-BE49-F238E27FC236}">
                <a16:creationId xmlns:a16="http://schemas.microsoft.com/office/drawing/2014/main" id="{ABC79716-EB49-6C45-916A-4515C61F86E1}"/>
              </a:ext>
            </a:extLst>
          </p:cNvPr>
          <p:cNvPicPr>
            <a:picLocks noChangeAspect="1"/>
          </p:cNvPicPr>
          <p:nvPr/>
        </p:nvPicPr>
        <p:blipFill>
          <a:blip r:embed="rId6"/>
          <a:stretch>
            <a:fillRect/>
          </a:stretch>
        </p:blipFill>
        <p:spPr>
          <a:xfrm>
            <a:off x="1104900" y="2800045"/>
            <a:ext cx="10942585" cy="2648254"/>
          </a:xfrm>
          <a:prstGeom prst="rect">
            <a:avLst/>
          </a:prstGeom>
        </p:spPr>
      </p:pic>
      <p:pic>
        <p:nvPicPr>
          <p:cNvPr id="8" name="Audio 7">
            <a:hlinkClick r:id="" action="ppaction://media"/>
            <a:extLst>
              <a:ext uri="{FF2B5EF4-FFF2-40B4-BE49-F238E27FC236}">
                <a16:creationId xmlns:a16="http://schemas.microsoft.com/office/drawing/2014/main" id="{3FA21C85-C111-F571-6ED2-A5302676D38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7283151"/>
      </p:ext>
    </p:extLst>
  </p:cSld>
  <p:clrMapOvr>
    <a:masterClrMapping/>
  </p:clrMapOvr>
  <mc:AlternateContent xmlns:mc="http://schemas.openxmlformats.org/markup-compatibility/2006" xmlns:p14="http://schemas.microsoft.com/office/powerpoint/2010/main">
    <mc:Choice Requires="p14">
      <p:transition spd="slow" p14:dur="2000" advTm="24378"/>
    </mc:Choice>
    <mc:Fallback xmlns="">
      <p:transition spd="slow" advTm="2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589EC-F506-41E6-9341-20AE85859CF4}"/>
              </a:ext>
            </a:extLst>
          </p:cNvPr>
          <p:cNvSpPr>
            <a:spLocks noGrp="1"/>
          </p:cNvSpPr>
          <p:nvPr>
            <p:ph type="ctrTitle"/>
          </p:nvPr>
        </p:nvSpPr>
        <p:spPr>
          <a:xfrm>
            <a:off x="609383" y="1579563"/>
            <a:ext cx="6225942" cy="1643697"/>
          </a:xfrm>
        </p:spPr>
        <p:txBody>
          <a:bodyPr/>
          <a:lstStyle/>
          <a:p>
            <a:r>
              <a:rPr lang="en-US"/>
              <a:t>Questions?</a:t>
            </a:r>
            <a:br>
              <a:rPr lang="en-US"/>
            </a:br>
            <a:r>
              <a:rPr lang="en-US" sz="2400" cap="none"/>
              <a:t>We’re here to help!</a:t>
            </a:r>
            <a:endParaRPr lang="en-US" cap="none"/>
          </a:p>
        </p:txBody>
      </p:sp>
      <p:sp>
        <p:nvSpPr>
          <p:cNvPr id="3" name="Subtitle 2">
            <a:extLst>
              <a:ext uri="{FF2B5EF4-FFF2-40B4-BE49-F238E27FC236}">
                <a16:creationId xmlns:a16="http://schemas.microsoft.com/office/drawing/2014/main" id="{9751DB9A-D4F5-4D7B-8BEE-58447F7172FA}"/>
              </a:ext>
            </a:extLst>
          </p:cNvPr>
          <p:cNvSpPr>
            <a:spLocks noGrp="1"/>
          </p:cNvSpPr>
          <p:nvPr>
            <p:ph type="subTitle" idx="1"/>
          </p:nvPr>
        </p:nvSpPr>
        <p:spPr>
          <a:xfrm>
            <a:off x="182052" y="3708720"/>
            <a:ext cx="7501448" cy="1721636"/>
          </a:xfrm>
        </p:spPr>
        <p:txBody>
          <a:bodyPr/>
          <a:lstStyle/>
          <a:p>
            <a:r>
              <a:rPr lang="en-US" dirty="0"/>
              <a:t>Pearson Customer Support</a:t>
            </a:r>
          </a:p>
          <a:p>
            <a:pPr marL="342900" indent="-342900" algn="l">
              <a:buFont typeface="Arial" panose="020B0604020202020204" pitchFamily="34" charset="0"/>
              <a:buChar char="•"/>
            </a:pPr>
            <a:r>
              <a:rPr lang="en-US" dirty="0"/>
              <a:t>Phone: 1.888.705.9421 Option 4 (ACT Aspire), 7:00 a.m. – 7:00 p.m., central time, Monday through Friday</a:t>
            </a:r>
          </a:p>
          <a:p>
            <a:endParaRPr lang="en-US" dirty="0"/>
          </a:p>
          <a:p>
            <a:endParaRPr lang="en-US" dirty="0"/>
          </a:p>
        </p:txBody>
      </p:sp>
      <p:pic>
        <p:nvPicPr>
          <p:cNvPr id="7" name="Graphic 6" descr="Speech">
            <a:extLst>
              <a:ext uri="{FF2B5EF4-FFF2-40B4-BE49-F238E27FC236}">
                <a16:creationId xmlns:a16="http://schemas.microsoft.com/office/drawing/2014/main" id="{98187C35-C68F-451A-8FED-FC10EBE784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6414" y="1850585"/>
            <a:ext cx="3443271" cy="3443271"/>
          </a:xfrm>
          <a:prstGeom prst="rect">
            <a:avLst/>
          </a:prstGeom>
        </p:spPr>
      </p:pic>
      <p:grpSp>
        <p:nvGrpSpPr>
          <p:cNvPr id="13" name="Group 12">
            <a:extLst>
              <a:ext uri="{FF2B5EF4-FFF2-40B4-BE49-F238E27FC236}">
                <a16:creationId xmlns:a16="http://schemas.microsoft.com/office/drawing/2014/main" id="{570C4E5C-DE9C-4332-ADEA-CF55B4809103}"/>
              </a:ext>
            </a:extLst>
          </p:cNvPr>
          <p:cNvGrpSpPr/>
          <p:nvPr/>
        </p:nvGrpSpPr>
        <p:grpSpPr>
          <a:xfrm>
            <a:off x="8938593" y="2615297"/>
            <a:ext cx="784644" cy="1402804"/>
            <a:chOff x="8938593" y="2615297"/>
            <a:chExt cx="784644" cy="1402804"/>
          </a:xfrm>
        </p:grpSpPr>
        <p:sp>
          <p:nvSpPr>
            <p:cNvPr id="12" name="TextBox 11">
              <a:extLst>
                <a:ext uri="{FF2B5EF4-FFF2-40B4-BE49-F238E27FC236}">
                  <a16:creationId xmlns:a16="http://schemas.microsoft.com/office/drawing/2014/main" id="{BAACCB9F-B75D-4232-89A1-7B2454A0C18A}"/>
                </a:ext>
              </a:extLst>
            </p:cNvPr>
            <p:cNvSpPr txBox="1"/>
            <p:nvPr/>
          </p:nvSpPr>
          <p:spPr>
            <a:xfrm>
              <a:off x="8938593" y="2615297"/>
              <a:ext cx="784644" cy="956923"/>
            </a:xfrm>
            <a:custGeom>
              <a:avLst/>
              <a:gdLst/>
              <a:ahLst/>
              <a:cxnLst/>
              <a:rect l="l" t="t" r="r" b="b"/>
              <a:pathLst>
                <a:path w="625957" h="956923">
                  <a:moveTo>
                    <a:pt x="294991" y="0"/>
                  </a:moveTo>
                  <a:cubicBezTo>
                    <a:pt x="391609" y="0"/>
                    <a:pt x="470924" y="35766"/>
                    <a:pt x="532937" y="107298"/>
                  </a:cubicBezTo>
                  <a:cubicBezTo>
                    <a:pt x="594951" y="178829"/>
                    <a:pt x="625957" y="270720"/>
                    <a:pt x="625957" y="382969"/>
                  </a:cubicBezTo>
                  <a:cubicBezTo>
                    <a:pt x="625957" y="458269"/>
                    <a:pt x="608313" y="525866"/>
                    <a:pt x="573023" y="585759"/>
                  </a:cubicBezTo>
                  <a:cubicBezTo>
                    <a:pt x="537734" y="645653"/>
                    <a:pt x="485828" y="702636"/>
                    <a:pt x="417305" y="756711"/>
                  </a:cubicBezTo>
                  <a:cubicBezTo>
                    <a:pt x="348782" y="810785"/>
                    <a:pt x="307326" y="847404"/>
                    <a:pt x="292936" y="866570"/>
                  </a:cubicBezTo>
                  <a:cubicBezTo>
                    <a:pt x="278546" y="885735"/>
                    <a:pt x="266554" y="915852"/>
                    <a:pt x="256961" y="956923"/>
                  </a:cubicBezTo>
                  <a:lnTo>
                    <a:pt x="220987" y="956923"/>
                  </a:lnTo>
                  <a:lnTo>
                    <a:pt x="220987" y="887110"/>
                  </a:lnTo>
                  <a:cubicBezTo>
                    <a:pt x="220987" y="815921"/>
                    <a:pt x="223042" y="765271"/>
                    <a:pt x="227154" y="735158"/>
                  </a:cubicBezTo>
                  <a:cubicBezTo>
                    <a:pt x="231265" y="705045"/>
                    <a:pt x="240344" y="671678"/>
                    <a:pt x="254392" y="635056"/>
                  </a:cubicBezTo>
                  <a:cubicBezTo>
                    <a:pt x="268439" y="598433"/>
                    <a:pt x="279574" y="574477"/>
                    <a:pt x="287797" y="563187"/>
                  </a:cubicBezTo>
                  <a:cubicBezTo>
                    <a:pt x="296019" y="551897"/>
                    <a:pt x="322401" y="523323"/>
                    <a:pt x="366941" y="477466"/>
                  </a:cubicBezTo>
                  <a:cubicBezTo>
                    <a:pt x="445057" y="398751"/>
                    <a:pt x="484115" y="321063"/>
                    <a:pt x="484115" y="244403"/>
                  </a:cubicBezTo>
                  <a:cubicBezTo>
                    <a:pt x="484115" y="185537"/>
                    <a:pt x="464415" y="137453"/>
                    <a:pt x="425014" y="100151"/>
                  </a:cubicBezTo>
                  <a:cubicBezTo>
                    <a:pt x="385613" y="62849"/>
                    <a:pt x="334050" y="44198"/>
                    <a:pt x="270323" y="44198"/>
                  </a:cubicBezTo>
                  <a:cubicBezTo>
                    <a:pt x="227839" y="44198"/>
                    <a:pt x="189124" y="54476"/>
                    <a:pt x="154177" y="75033"/>
                  </a:cubicBezTo>
                  <a:cubicBezTo>
                    <a:pt x="119230" y="95590"/>
                    <a:pt x="101757" y="117517"/>
                    <a:pt x="101757" y="140815"/>
                  </a:cubicBezTo>
                  <a:cubicBezTo>
                    <a:pt x="101757" y="151779"/>
                    <a:pt x="115804" y="160344"/>
                    <a:pt x="143898" y="166511"/>
                  </a:cubicBezTo>
                  <a:cubicBezTo>
                    <a:pt x="215162" y="185012"/>
                    <a:pt x="250794" y="226469"/>
                    <a:pt x="250794" y="290880"/>
                  </a:cubicBezTo>
                  <a:cubicBezTo>
                    <a:pt x="250794" y="325827"/>
                    <a:pt x="239831" y="354778"/>
                    <a:pt x="217903" y="377733"/>
                  </a:cubicBezTo>
                  <a:cubicBezTo>
                    <a:pt x="195976" y="400688"/>
                    <a:pt x="168567" y="412166"/>
                    <a:pt x="135676" y="412166"/>
                  </a:cubicBezTo>
                  <a:cubicBezTo>
                    <a:pt x="97303" y="412166"/>
                    <a:pt x="65097" y="398119"/>
                    <a:pt x="39058" y="370024"/>
                  </a:cubicBezTo>
                  <a:cubicBezTo>
                    <a:pt x="13020" y="341930"/>
                    <a:pt x="0" y="306983"/>
                    <a:pt x="0" y="265184"/>
                  </a:cubicBezTo>
                  <a:cubicBezTo>
                    <a:pt x="0" y="191179"/>
                    <a:pt x="28437" y="128481"/>
                    <a:pt x="85311" y="77089"/>
                  </a:cubicBezTo>
                  <a:cubicBezTo>
                    <a:pt x="142185" y="25697"/>
                    <a:pt x="212079" y="0"/>
                    <a:pt x="2949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solidFill>
                  <a:srgbClr val="042E60"/>
                </a:solidFill>
                <a:latin typeface="Bodoni MT Condensed" panose="02070606080606020203" pitchFamily="18" charset="0"/>
                <a:ea typeface="Adobe Ming Std L" panose="02020300000000000000" pitchFamily="18" charset="-128"/>
                <a:cs typeface="Adobe Hebrew" panose="02040503050201020203" pitchFamily="18" charset="-79"/>
              </a:endParaRPr>
            </a:p>
          </p:txBody>
        </p:sp>
        <p:sp>
          <p:nvSpPr>
            <p:cNvPr id="11" name="TextBox 10">
              <a:extLst>
                <a:ext uri="{FF2B5EF4-FFF2-40B4-BE49-F238E27FC236}">
                  <a16:creationId xmlns:a16="http://schemas.microsoft.com/office/drawing/2014/main" id="{9B1A2512-7D7D-433E-B5AE-CD3AA09173D3}"/>
                </a:ext>
              </a:extLst>
            </p:cNvPr>
            <p:cNvSpPr txBox="1"/>
            <p:nvPr/>
          </p:nvSpPr>
          <p:spPr>
            <a:xfrm>
              <a:off x="9082170" y="3708720"/>
              <a:ext cx="309382" cy="309381"/>
            </a:xfrm>
            <a:custGeom>
              <a:avLst/>
              <a:gdLst/>
              <a:ahLst/>
              <a:cxnLst/>
              <a:rect l="l" t="t" r="r" b="b"/>
              <a:pathLst>
                <a:path w="309382" h="309381">
                  <a:moveTo>
                    <a:pt x="152121" y="0"/>
                  </a:moveTo>
                  <a:lnTo>
                    <a:pt x="154177" y="0"/>
                  </a:lnTo>
                  <a:cubicBezTo>
                    <a:pt x="197347" y="0"/>
                    <a:pt x="234006" y="15075"/>
                    <a:pt x="264156" y="45225"/>
                  </a:cubicBezTo>
                  <a:cubicBezTo>
                    <a:pt x="294307" y="75375"/>
                    <a:pt x="309382" y="111693"/>
                    <a:pt x="309382" y="154177"/>
                  </a:cubicBezTo>
                  <a:cubicBezTo>
                    <a:pt x="309382" y="197346"/>
                    <a:pt x="294307" y="234006"/>
                    <a:pt x="264156" y="264156"/>
                  </a:cubicBezTo>
                  <a:cubicBezTo>
                    <a:pt x="234006" y="294306"/>
                    <a:pt x="197347" y="309381"/>
                    <a:pt x="154177" y="309381"/>
                  </a:cubicBezTo>
                  <a:cubicBezTo>
                    <a:pt x="112378" y="309381"/>
                    <a:pt x="76232" y="294135"/>
                    <a:pt x="45739" y="263642"/>
                  </a:cubicBezTo>
                  <a:cubicBezTo>
                    <a:pt x="15247" y="233150"/>
                    <a:pt x="0" y="196661"/>
                    <a:pt x="0" y="154177"/>
                  </a:cubicBezTo>
                  <a:cubicBezTo>
                    <a:pt x="0" y="113063"/>
                    <a:pt x="15247" y="77089"/>
                    <a:pt x="45739" y="46253"/>
                  </a:cubicBezTo>
                  <a:cubicBezTo>
                    <a:pt x="76232" y="15418"/>
                    <a:pt x="111693" y="0"/>
                    <a:pt x="15212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solidFill>
                  <a:srgbClr val="042E60"/>
                </a:solidFill>
                <a:latin typeface="Bodoni MT Condensed" panose="02070606080606020203" pitchFamily="18" charset="0"/>
                <a:ea typeface="Adobe Ming Std L" panose="02020300000000000000" pitchFamily="18" charset="-128"/>
                <a:cs typeface="Adobe Hebrew" panose="02040503050201020203" pitchFamily="18" charset="-79"/>
              </a:endParaRPr>
            </a:p>
          </p:txBody>
        </p:sp>
      </p:grpSp>
      <p:pic>
        <p:nvPicPr>
          <p:cNvPr id="16" name="Audio 15">
            <a:hlinkClick r:id="" action="ppaction://media"/>
            <a:extLst>
              <a:ext uri="{FF2B5EF4-FFF2-40B4-BE49-F238E27FC236}">
                <a16:creationId xmlns:a16="http://schemas.microsoft.com/office/drawing/2014/main" id="{308525AC-E638-29A2-B5DC-EB0CDD24AA3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8237555"/>
      </p:ext>
    </p:extLst>
  </p:cSld>
  <p:clrMapOvr>
    <a:masterClrMapping/>
  </p:clrMapOvr>
  <mc:AlternateContent xmlns:mc="http://schemas.openxmlformats.org/markup-compatibility/2006" xmlns:p14="http://schemas.microsoft.com/office/powerpoint/2010/main">
    <mc:Choice Requires="p14">
      <p:transition spd="slow" p14:dur="2000" advTm="17993"/>
    </mc:Choice>
    <mc:Fallback xmlns="">
      <p:transition spd="slow" advTm="17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E9B78A4-272E-2653-F776-ADDAB69CCEBC}"/>
              </a:ext>
            </a:extLst>
          </p:cNvPr>
          <p:cNvGrpSpPr/>
          <p:nvPr/>
        </p:nvGrpSpPr>
        <p:grpSpPr>
          <a:xfrm>
            <a:off x="3469858" y="1784718"/>
            <a:ext cx="1986836" cy="1986837"/>
            <a:chOff x="3385193" y="1784718"/>
            <a:chExt cx="1986836" cy="1986837"/>
          </a:xfrm>
        </p:grpSpPr>
        <p:sp>
          <p:nvSpPr>
            <p:cNvPr id="6" name="Rectangle 5">
              <a:extLst>
                <a:ext uri="{FF2B5EF4-FFF2-40B4-BE49-F238E27FC236}">
                  <a16:creationId xmlns:a16="http://schemas.microsoft.com/office/drawing/2014/main" id="{EDD425A3-2C50-4A98-D645-A6EE6E38AE3E}"/>
                </a:ext>
              </a:extLst>
            </p:cNvPr>
            <p:cNvSpPr/>
            <p:nvPr/>
          </p:nvSpPr>
          <p:spPr>
            <a:xfrm>
              <a:off x="3385193" y="1784718"/>
              <a:ext cx="1986836" cy="1589469"/>
            </a:xfrm>
            <a:prstGeom prst="rect">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E62A1E8B-4F76-98DE-94DE-A60004C03D36}"/>
                </a:ext>
              </a:extLst>
            </p:cNvPr>
            <p:cNvSpPr/>
            <p:nvPr/>
          </p:nvSpPr>
          <p:spPr>
            <a:xfrm>
              <a:off x="3385193" y="3215241"/>
              <a:ext cx="1986836" cy="556314"/>
            </a:xfrm>
            <a:custGeom>
              <a:avLst/>
              <a:gdLst>
                <a:gd name="connsiteX0" fmla="*/ 0 w 1768284"/>
                <a:gd name="connsiteY0" fmla="*/ 0 h 556314"/>
                <a:gd name="connsiteX1" fmla="*/ 1031499 w 1768284"/>
                <a:gd name="connsiteY1" fmla="*/ 0 h 556314"/>
                <a:gd name="connsiteX2" fmla="*/ 1242220 w 1768284"/>
                <a:gd name="connsiteY2" fmla="*/ -59526 h 556314"/>
                <a:gd name="connsiteX3" fmla="*/ 1473570 w 1768284"/>
                <a:gd name="connsiteY3" fmla="*/ 0 h 556314"/>
                <a:gd name="connsiteX4" fmla="*/ 1768284 w 1768284"/>
                <a:gd name="connsiteY4" fmla="*/ 0 h 556314"/>
                <a:gd name="connsiteX5" fmla="*/ 1768284 w 1768284"/>
                <a:gd name="connsiteY5" fmla="*/ 92719 h 556314"/>
                <a:gd name="connsiteX6" fmla="*/ 1768284 w 1768284"/>
                <a:gd name="connsiteY6" fmla="*/ 92719 h 556314"/>
                <a:gd name="connsiteX7" fmla="*/ 1768284 w 1768284"/>
                <a:gd name="connsiteY7" fmla="*/ 231798 h 556314"/>
                <a:gd name="connsiteX8" fmla="*/ 1768284 w 1768284"/>
                <a:gd name="connsiteY8" fmla="*/ 556314 h 556314"/>
                <a:gd name="connsiteX9" fmla="*/ 1473570 w 1768284"/>
                <a:gd name="connsiteY9" fmla="*/ 556314 h 556314"/>
                <a:gd name="connsiteX10" fmla="*/ 1031499 w 1768284"/>
                <a:gd name="connsiteY10" fmla="*/ 556314 h 556314"/>
                <a:gd name="connsiteX11" fmla="*/ 1031499 w 1768284"/>
                <a:gd name="connsiteY11" fmla="*/ 556314 h 556314"/>
                <a:gd name="connsiteX12" fmla="*/ 0 w 1768284"/>
                <a:gd name="connsiteY12" fmla="*/ 556314 h 556314"/>
                <a:gd name="connsiteX13" fmla="*/ 0 w 1768284"/>
                <a:gd name="connsiteY13" fmla="*/ 231798 h 556314"/>
                <a:gd name="connsiteX14" fmla="*/ 0 w 1768284"/>
                <a:gd name="connsiteY14" fmla="*/ 92719 h 556314"/>
                <a:gd name="connsiteX15" fmla="*/ 0 w 1768284"/>
                <a:gd name="connsiteY15" fmla="*/ 92719 h 556314"/>
                <a:gd name="connsiteX16" fmla="*/ 0 w 1768284"/>
                <a:gd name="connsiteY16" fmla="*/ 0 h 5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8284" h="556314">
                  <a:moveTo>
                    <a:pt x="0" y="0"/>
                  </a:moveTo>
                  <a:lnTo>
                    <a:pt x="1031499" y="0"/>
                  </a:lnTo>
                  <a:lnTo>
                    <a:pt x="1242220" y="-59526"/>
                  </a:lnTo>
                  <a:lnTo>
                    <a:pt x="1473570" y="0"/>
                  </a:lnTo>
                  <a:lnTo>
                    <a:pt x="1768284" y="0"/>
                  </a:lnTo>
                  <a:lnTo>
                    <a:pt x="1768284" y="92719"/>
                  </a:lnTo>
                  <a:lnTo>
                    <a:pt x="1768284" y="92719"/>
                  </a:lnTo>
                  <a:lnTo>
                    <a:pt x="1768284" y="231798"/>
                  </a:lnTo>
                  <a:lnTo>
                    <a:pt x="1768284" y="556314"/>
                  </a:lnTo>
                  <a:lnTo>
                    <a:pt x="1473570" y="556314"/>
                  </a:lnTo>
                  <a:lnTo>
                    <a:pt x="1031499" y="556314"/>
                  </a:lnTo>
                  <a:lnTo>
                    <a:pt x="1031499" y="556314"/>
                  </a:lnTo>
                  <a:lnTo>
                    <a:pt x="0" y="556314"/>
                  </a:lnTo>
                  <a:lnTo>
                    <a:pt x="0" y="231798"/>
                  </a:lnTo>
                  <a:lnTo>
                    <a:pt x="0" y="92719"/>
                  </a:lnTo>
                  <a:lnTo>
                    <a:pt x="0" y="92719"/>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Personal Needs Profile</a:t>
              </a:r>
            </a:p>
          </p:txBody>
        </p:sp>
      </p:grpSp>
      <p:sp>
        <p:nvSpPr>
          <p:cNvPr id="8" name="Rectangle 7">
            <a:extLst>
              <a:ext uri="{FF2B5EF4-FFF2-40B4-BE49-F238E27FC236}">
                <a16:creationId xmlns:a16="http://schemas.microsoft.com/office/drawing/2014/main" id="{DE3EA126-5616-AC6C-D359-9DE5DD2AAA0D}"/>
              </a:ext>
            </a:extLst>
          </p:cNvPr>
          <p:cNvSpPr/>
          <p:nvPr/>
        </p:nvSpPr>
        <p:spPr>
          <a:xfrm>
            <a:off x="5655379" y="1784718"/>
            <a:ext cx="1986836" cy="1589469"/>
          </a:xfrm>
          <a:prstGeom prst="rect">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204166BE-42B3-1651-E48D-5828CA66C7D4}"/>
              </a:ext>
            </a:extLst>
          </p:cNvPr>
          <p:cNvSpPr/>
          <p:nvPr/>
        </p:nvSpPr>
        <p:spPr>
          <a:xfrm>
            <a:off x="5655379" y="3215241"/>
            <a:ext cx="1986836" cy="556314"/>
          </a:xfrm>
          <a:custGeom>
            <a:avLst/>
            <a:gdLst>
              <a:gd name="connsiteX0" fmla="*/ 0 w 1768284"/>
              <a:gd name="connsiteY0" fmla="*/ 0 h 556314"/>
              <a:gd name="connsiteX1" fmla="*/ 1031499 w 1768284"/>
              <a:gd name="connsiteY1" fmla="*/ 0 h 556314"/>
              <a:gd name="connsiteX2" fmla="*/ 1242220 w 1768284"/>
              <a:gd name="connsiteY2" fmla="*/ -59526 h 556314"/>
              <a:gd name="connsiteX3" fmla="*/ 1473570 w 1768284"/>
              <a:gd name="connsiteY3" fmla="*/ 0 h 556314"/>
              <a:gd name="connsiteX4" fmla="*/ 1768284 w 1768284"/>
              <a:gd name="connsiteY4" fmla="*/ 0 h 556314"/>
              <a:gd name="connsiteX5" fmla="*/ 1768284 w 1768284"/>
              <a:gd name="connsiteY5" fmla="*/ 92719 h 556314"/>
              <a:gd name="connsiteX6" fmla="*/ 1768284 w 1768284"/>
              <a:gd name="connsiteY6" fmla="*/ 92719 h 556314"/>
              <a:gd name="connsiteX7" fmla="*/ 1768284 w 1768284"/>
              <a:gd name="connsiteY7" fmla="*/ 231798 h 556314"/>
              <a:gd name="connsiteX8" fmla="*/ 1768284 w 1768284"/>
              <a:gd name="connsiteY8" fmla="*/ 556314 h 556314"/>
              <a:gd name="connsiteX9" fmla="*/ 1473570 w 1768284"/>
              <a:gd name="connsiteY9" fmla="*/ 556314 h 556314"/>
              <a:gd name="connsiteX10" fmla="*/ 1031499 w 1768284"/>
              <a:gd name="connsiteY10" fmla="*/ 556314 h 556314"/>
              <a:gd name="connsiteX11" fmla="*/ 1031499 w 1768284"/>
              <a:gd name="connsiteY11" fmla="*/ 556314 h 556314"/>
              <a:gd name="connsiteX12" fmla="*/ 0 w 1768284"/>
              <a:gd name="connsiteY12" fmla="*/ 556314 h 556314"/>
              <a:gd name="connsiteX13" fmla="*/ 0 w 1768284"/>
              <a:gd name="connsiteY13" fmla="*/ 231798 h 556314"/>
              <a:gd name="connsiteX14" fmla="*/ 0 w 1768284"/>
              <a:gd name="connsiteY14" fmla="*/ 92719 h 556314"/>
              <a:gd name="connsiteX15" fmla="*/ 0 w 1768284"/>
              <a:gd name="connsiteY15" fmla="*/ 92719 h 556314"/>
              <a:gd name="connsiteX16" fmla="*/ 0 w 1768284"/>
              <a:gd name="connsiteY16" fmla="*/ 0 h 5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8284" h="556314">
                <a:moveTo>
                  <a:pt x="0" y="0"/>
                </a:moveTo>
                <a:lnTo>
                  <a:pt x="1031499" y="0"/>
                </a:lnTo>
                <a:lnTo>
                  <a:pt x="1242220" y="-59526"/>
                </a:lnTo>
                <a:lnTo>
                  <a:pt x="1473570" y="0"/>
                </a:lnTo>
                <a:lnTo>
                  <a:pt x="1768284" y="0"/>
                </a:lnTo>
                <a:lnTo>
                  <a:pt x="1768284" y="92719"/>
                </a:lnTo>
                <a:lnTo>
                  <a:pt x="1768284" y="92719"/>
                </a:lnTo>
                <a:lnTo>
                  <a:pt x="1768284" y="231798"/>
                </a:lnTo>
                <a:lnTo>
                  <a:pt x="1768284" y="556314"/>
                </a:lnTo>
                <a:lnTo>
                  <a:pt x="1473570" y="556314"/>
                </a:lnTo>
                <a:lnTo>
                  <a:pt x="1031499" y="556314"/>
                </a:lnTo>
                <a:lnTo>
                  <a:pt x="1031499" y="556314"/>
                </a:lnTo>
                <a:lnTo>
                  <a:pt x="0" y="556314"/>
                </a:lnTo>
                <a:lnTo>
                  <a:pt x="0" y="231798"/>
                </a:lnTo>
                <a:lnTo>
                  <a:pt x="0" y="92719"/>
                </a:lnTo>
                <a:lnTo>
                  <a:pt x="0" y="92719"/>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dirty="0"/>
              <a:t>Editing Student Records to add PNP</a:t>
            </a:r>
            <a:endParaRPr lang="en-US" sz="1500" kern="1200" dirty="0"/>
          </a:p>
        </p:txBody>
      </p:sp>
      <p:sp>
        <p:nvSpPr>
          <p:cNvPr id="3" name="Title 2">
            <a:extLst>
              <a:ext uri="{FF2B5EF4-FFF2-40B4-BE49-F238E27FC236}">
                <a16:creationId xmlns:a16="http://schemas.microsoft.com/office/drawing/2014/main" id="{D333D6B8-A268-49C0-84FC-3E67F45BBE3C}"/>
              </a:ext>
            </a:extLst>
          </p:cNvPr>
          <p:cNvSpPr>
            <a:spLocks noGrp="1"/>
          </p:cNvSpPr>
          <p:nvPr>
            <p:ph type="title"/>
          </p:nvPr>
        </p:nvSpPr>
        <p:spPr/>
        <p:txBody>
          <a:bodyPr/>
          <a:lstStyle/>
          <a:p>
            <a:r>
              <a:rPr lang="en-US" dirty="0"/>
              <a:t>Agenda</a:t>
            </a:r>
          </a:p>
        </p:txBody>
      </p:sp>
      <p:pic>
        <p:nvPicPr>
          <p:cNvPr id="14" name="Graphic 13" descr="Transfer with solid fill">
            <a:extLst>
              <a:ext uri="{FF2B5EF4-FFF2-40B4-BE49-F238E27FC236}">
                <a16:creationId xmlns:a16="http://schemas.microsoft.com/office/drawing/2014/main" id="{7EEEECFA-07A5-4D8F-B5E3-1D3145075C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978834" y="3987395"/>
            <a:ext cx="1338773" cy="1318916"/>
          </a:xfrm>
          <a:prstGeom prst="rect">
            <a:avLst/>
          </a:prstGeom>
        </p:spPr>
      </p:pic>
      <p:pic>
        <p:nvPicPr>
          <p:cNvPr id="23" name="Graphic 22" descr="User with solid fill">
            <a:extLst>
              <a:ext uri="{FF2B5EF4-FFF2-40B4-BE49-F238E27FC236}">
                <a16:creationId xmlns:a16="http://schemas.microsoft.com/office/drawing/2014/main" id="{9F64B04E-1D56-4322-98C5-34B24164A7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734000" y="1701598"/>
            <a:ext cx="1472650" cy="1472650"/>
          </a:xfrm>
          <a:prstGeom prst="rect">
            <a:avLst/>
          </a:prstGeom>
        </p:spPr>
      </p:pic>
      <p:sp>
        <p:nvSpPr>
          <p:cNvPr id="10" name="Rectangle 9" descr="Pencil with solid fill">
            <a:extLst>
              <a:ext uri="{FF2B5EF4-FFF2-40B4-BE49-F238E27FC236}">
                <a16:creationId xmlns:a16="http://schemas.microsoft.com/office/drawing/2014/main" id="{B7E53565-3F0A-162D-F6F3-3D5EE28D2C85}"/>
              </a:ext>
            </a:extLst>
          </p:cNvPr>
          <p:cNvSpPr/>
          <p:nvPr/>
        </p:nvSpPr>
        <p:spPr>
          <a:xfrm>
            <a:off x="6078119" y="1967089"/>
            <a:ext cx="1239488" cy="101001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3000" b="-13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 name="Rectangle 1">
            <a:extLst>
              <a:ext uri="{FF2B5EF4-FFF2-40B4-BE49-F238E27FC236}">
                <a16:creationId xmlns:a16="http://schemas.microsoft.com/office/drawing/2014/main" id="{87F10A66-E90C-1CA6-31F7-C10533F576E7}"/>
              </a:ext>
            </a:extLst>
          </p:cNvPr>
          <p:cNvSpPr/>
          <p:nvPr/>
        </p:nvSpPr>
        <p:spPr>
          <a:xfrm>
            <a:off x="4527265" y="3922012"/>
            <a:ext cx="2099633" cy="1700411"/>
          </a:xfrm>
          <a:prstGeom prst="rect">
            <a:avLst/>
          </a:prstGeom>
          <a:solidFill>
            <a:srgbClr val="00597F"/>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4" name="Graphic 3" descr="Internet">
            <a:extLst>
              <a:ext uri="{FF2B5EF4-FFF2-40B4-BE49-F238E27FC236}">
                <a16:creationId xmlns:a16="http://schemas.microsoft.com/office/drawing/2014/main" id="{D46F7AF5-F32A-C65C-ED4A-4DA08CA3959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35970" y="4045480"/>
            <a:ext cx="1472650" cy="1472650"/>
          </a:xfrm>
          <a:prstGeom prst="rect">
            <a:avLst/>
          </a:prstGeom>
        </p:spPr>
      </p:pic>
      <p:sp>
        <p:nvSpPr>
          <p:cNvPr id="5" name="Freeform: Shape 4">
            <a:extLst>
              <a:ext uri="{FF2B5EF4-FFF2-40B4-BE49-F238E27FC236}">
                <a16:creationId xmlns:a16="http://schemas.microsoft.com/office/drawing/2014/main" id="{D663BD10-585D-50B4-AEC5-CD7DA102CE2D}"/>
              </a:ext>
            </a:extLst>
          </p:cNvPr>
          <p:cNvSpPr/>
          <p:nvPr/>
        </p:nvSpPr>
        <p:spPr>
          <a:xfrm>
            <a:off x="4527266" y="5622423"/>
            <a:ext cx="2099633" cy="660558"/>
          </a:xfrm>
          <a:custGeom>
            <a:avLst/>
            <a:gdLst>
              <a:gd name="connsiteX0" fmla="*/ 0 w 2099633"/>
              <a:gd name="connsiteY0" fmla="*/ 0 h 660558"/>
              <a:gd name="connsiteX1" fmla="*/ 1224786 w 2099633"/>
              <a:gd name="connsiteY1" fmla="*/ 0 h 660558"/>
              <a:gd name="connsiteX2" fmla="*/ 1474992 w 2099633"/>
              <a:gd name="connsiteY2" fmla="*/ -70680 h 660558"/>
              <a:gd name="connsiteX3" fmla="*/ 1749694 w 2099633"/>
              <a:gd name="connsiteY3" fmla="*/ 0 h 660558"/>
              <a:gd name="connsiteX4" fmla="*/ 2099633 w 2099633"/>
              <a:gd name="connsiteY4" fmla="*/ 0 h 660558"/>
              <a:gd name="connsiteX5" fmla="*/ 2099633 w 2099633"/>
              <a:gd name="connsiteY5" fmla="*/ 110093 h 660558"/>
              <a:gd name="connsiteX6" fmla="*/ 2099633 w 2099633"/>
              <a:gd name="connsiteY6" fmla="*/ 110093 h 660558"/>
              <a:gd name="connsiteX7" fmla="*/ 2099633 w 2099633"/>
              <a:gd name="connsiteY7" fmla="*/ 275233 h 660558"/>
              <a:gd name="connsiteX8" fmla="*/ 2099633 w 2099633"/>
              <a:gd name="connsiteY8" fmla="*/ 660558 h 660558"/>
              <a:gd name="connsiteX9" fmla="*/ 1749694 w 2099633"/>
              <a:gd name="connsiteY9" fmla="*/ 660558 h 660558"/>
              <a:gd name="connsiteX10" fmla="*/ 1224786 w 2099633"/>
              <a:gd name="connsiteY10" fmla="*/ 660558 h 660558"/>
              <a:gd name="connsiteX11" fmla="*/ 1224786 w 2099633"/>
              <a:gd name="connsiteY11" fmla="*/ 660558 h 660558"/>
              <a:gd name="connsiteX12" fmla="*/ 0 w 2099633"/>
              <a:gd name="connsiteY12" fmla="*/ 660558 h 660558"/>
              <a:gd name="connsiteX13" fmla="*/ 0 w 2099633"/>
              <a:gd name="connsiteY13" fmla="*/ 275233 h 660558"/>
              <a:gd name="connsiteX14" fmla="*/ 0 w 2099633"/>
              <a:gd name="connsiteY14" fmla="*/ 110093 h 660558"/>
              <a:gd name="connsiteX15" fmla="*/ 0 w 2099633"/>
              <a:gd name="connsiteY15" fmla="*/ 110093 h 660558"/>
              <a:gd name="connsiteX16" fmla="*/ 0 w 2099633"/>
              <a:gd name="connsiteY16" fmla="*/ 0 h 66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9633" h="660558">
                <a:moveTo>
                  <a:pt x="0" y="0"/>
                </a:moveTo>
                <a:lnTo>
                  <a:pt x="1224786" y="0"/>
                </a:lnTo>
                <a:lnTo>
                  <a:pt x="1474992" y="-70680"/>
                </a:lnTo>
                <a:lnTo>
                  <a:pt x="1749694" y="0"/>
                </a:lnTo>
                <a:lnTo>
                  <a:pt x="2099633" y="0"/>
                </a:lnTo>
                <a:lnTo>
                  <a:pt x="2099633" y="110093"/>
                </a:lnTo>
                <a:lnTo>
                  <a:pt x="2099633" y="110093"/>
                </a:lnTo>
                <a:lnTo>
                  <a:pt x="2099633" y="275233"/>
                </a:lnTo>
                <a:lnTo>
                  <a:pt x="2099633" y="660558"/>
                </a:lnTo>
                <a:lnTo>
                  <a:pt x="1749694" y="660558"/>
                </a:lnTo>
                <a:lnTo>
                  <a:pt x="1224786" y="660558"/>
                </a:lnTo>
                <a:lnTo>
                  <a:pt x="1224786" y="660558"/>
                </a:lnTo>
                <a:lnTo>
                  <a:pt x="0" y="660558"/>
                </a:lnTo>
                <a:lnTo>
                  <a:pt x="0" y="275233"/>
                </a:lnTo>
                <a:lnTo>
                  <a:pt x="0" y="110093"/>
                </a:lnTo>
                <a:lnTo>
                  <a:pt x="0" y="110093"/>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ACT Aspire Accommodations and Supports Resources</a:t>
            </a:r>
          </a:p>
        </p:txBody>
      </p:sp>
      <p:pic>
        <p:nvPicPr>
          <p:cNvPr id="20" name="Audio 19">
            <a:hlinkClick r:id="" action="ppaction://media"/>
            <a:extLst>
              <a:ext uri="{FF2B5EF4-FFF2-40B4-BE49-F238E27FC236}">
                <a16:creationId xmlns:a16="http://schemas.microsoft.com/office/drawing/2014/main" id="{19EC81D6-C648-F838-FDF6-2A50004807D9}"/>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2278070"/>
      </p:ext>
    </p:extLst>
  </p:cSld>
  <p:clrMapOvr>
    <a:masterClrMapping/>
  </p:clrMapOvr>
  <mc:AlternateContent xmlns:mc="http://schemas.openxmlformats.org/markup-compatibility/2006" xmlns:p14="http://schemas.microsoft.com/office/powerpoint/2010/main">
    <mc:Choice Requires="p14">
      <p:transition spd="slow" p14:dur="2000" advTm="15223"/>
    </mc:Choice>
    <mc:Fallback xmlns="">
      <p:transition spd="slow" advTm="15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D0D7E71-7CBB-4E4F-BD01-EB67698FAB9D}"/>
              </a:ext>
            </a:extLst>
          </p:cNvPr>
          <p:cNvSpPr>
            <a:spLocks noGrp="1"/>
          </p:cNvSpPr>
          <p:nvPr>
            <p:ph type="subTitle" idx="1"/>
          </p:nvPr>
        </p:nvSpPr>
        <p:spPr>
          <a:xfrm>
            <a:off x="1046747" y="4615030"/>
            <a:ext cx="10948736" cy="660031"/>
          </a:xfrm>
        </p:spPr>
        <p:txBody>
          <a:bodyPr/>
          <a:lstStyle/>
          <a:p>
            <a:pPr marL="0" lvl="0" indent="0" algn="ctr" defTabSz="666750">
              <a:lnSpc>
                <a:spcPct val="90000"/>
              </a:lnSpc>
              <a:spcBef>
                <a:spcPct val="0"/>
              </a:spcBef>
              <a:spcAft>
                <a:spcPct val="35000"/>
              </a:spcAft>
              <a:buNone/>
            </a:pPr>
            <a:r>
              <a:rPr lang="en-US" sz="3600" dirty="0"/>
              <a:t>Personal Needs Profile</a:t>
            </a:r>
            <a:endParaRPr lang="en-US" sz="3600" kern="1200" dirty="0"/>
          </a:p>
        </p:txBody>
      </p:sp>
      <p:pic>
        <p:nvPicPr>
          <p:cNvPr id="2" name="Graphic 1" descr="User with solid fill">
            <a:extLst>
              <a:ext uri="{FF2B5EF4-FFF2-40B4-BE49-F238E27FC236}">
                <a16:creationId xmlns:a16="http://schemas.microsoft.com/office/drawing/2014/main" id="{7DE26BE5-BE77-A490-8871-01B526054A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657108" y="847774"/>
            <a:ext cx="2790391" cy="2790391"/>
          </a:xfrm>
          <a:prstGeom prst="rect">
            <a:avLst/>
          </a:prstGeom>
        </p:spPr>
      </p:pic>
      <p:pic>
        <p:nvPicPr>
          <p:cNvPr id="6" name="Audio 5">
            <a:hlinkClick r:id="" action="ppaction://media"/>
            <a:extLst>
              <a:ext uri="{FF2B5EF4-FFF2-40B4-BE49-F238E27FC236}">
                <a16:creationId xmlns:a16="http://schemas.microsoft.com/office/drawing/2014/main" id="{CFB20F2A-6CF5-DEAC-C312-E47D4FDAAC6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6570113"/>
      </p:ext>
    </p:extLst>
  </p:cSld>
  <p:clrMapOvr>
    <a:masterClrMapping/>
  </p:clrMapOvr>
  <mc:AlternateContent xmlns:mc="http://schemas.openxmlformats.org/markup-compatibility/2006" xmlns:p14="http://schemas.microsoft.com/office/powerpoint/2010/main">
    <mc:Choice Requires="p14">
      <p:transition spd="slow" p14:dur="2000" advTm="20954"/>
    </mc:Choice>
    <mc:Fallback xmlns="">
      <p:transition spd="slow" advTm="20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729B0-7EB7-D5B2-6F1B-C0520A0A2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C568A0-2C04-EA17-05CB-F815D3B29D4B}"/>
              </a:ext>
            </a:extLst>
          </p:cNvPr>
          <p:cNvSpPr>
            <a:spLocks noGrp="1"/>
          </p:cNvSpPr>
          <p:nvPr>
            <p:ph type="title"/>
          </p:nvPr>
        </p:nvSpPr>
        <p:spPr>
          <a:xfrm>
            <a:off x="400878" y="388677"/>
            <a:ext cx="10515600" cy="936886"/>
          </a:xfrm>
        </p:spPr>
        <p:txBody>
          <a:bodyPr/>
          <a:lstStyle/>
          <a:p>
            <a:r>
              <a:rPr lang="en-US" sz="4000" dirty="0"/>
              <a:t>Personal Needs Profile</a:t>
            </a:r>
            <a:br>
              <a:rPr lang="en-US" sz="4000" kern="1200" dirty="0"/>
            </a:br>
            <a:endParaRPr lang="en-US" dirty="0"/>
          </a:p>
        </p:txBody>
      </p:sp>
      <p:sp>
        <p:nvSpPr>
          <p:cNvPr id="4" name="TextBox 3">
            <a:extLst>
              <a:ext uri="{FF2B5EF4-FFF2-40B4-BE49-F238E27FC236}">
                <a16:creationId xmlns:a16="http://schemas.microsoft.com/office/drawing/2014/main" id="{818498DC-ACA4-E64F-FAC3-3775233AEB77}"/>
              </a:ext>
            </a:extLst>
          </p:cNvPr>
          <p:cNvSpPr txBox="1"/>
          <p:nvPr/>
        </p:nvSpPr>
        <p:spPr>
          <a:xfrm>
            <a:off x="1615239" y="1319915"/>
            <a:ext cx="6093994" cy="400110"/>
          </a:xfrm>
          <a:prstGeom prst="rect">
            <a:avLst/>
          </a:prstGeom>
          <a:noFill/>
        </p:spPr>
        <p:txBody>
          <a:bodyPr wrap="square">
            <a:spAutoFit/>
          </a:bodyPr>
          <a:lstStyle/>
          <a:p>
            <a:r>
              <a:rPr lang="en-US" sz="2000" dirty="0"/>
              <a:t>Types of Accessibility Supports</a:t>
            </a:r>
          </a:p>
        </p:txBody>
      </p:sp>
      <p:sp>
        <p:nvSpPr>
          <p:cNvPr id="3" name="TextBox 2">
            <a:extLst>
              <a:ext uri="{FF2B5EF4-FFF2-40B4-BE49-F238E27FC236}">
                <a16:creationId xmlns:a16="http://schemas.microsoft.com/office/drawing/2014/main" id="{7A7EAE95-68F6-D625-91A0-FE7748081F1B}"/>
              </a:ext>
            </a:extLst>
          </p:cNvPr>
          <p:cNvSpPr txBox="1"/>
          <p:nvPr/>
        </p:nvSpPr>
        <p:spPr>
          <a:xfrm>
            <a:off x="1714420" y="2256801"/>
            <a:ext cx="8337884"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Universal Supports</a:t>
            </a:r>
          </a:p>
          <a:p>
            <a:pPr marL="285750" indent="-285750">
              <a:buFont typeface="Arial" panose="020B0604020202020204" pitchFamily="34" charset="0"/>
              <a:buChar char="•"/>
            </a:pPr>
            <a:r>
              <a:rPr lang="en-US" sz="2400" dirty="0"/>
              <a:t>Designated Supports</a:t>
            </a:r>
          </a:p>
          <a:p>
            <a:pPr marL="285750" indent="-285750">
              <a:buFont typeface="Arial" panose="020B0604020202020204" pitchFamily="34" charset="0"/>
              <a:buChar char="•"/>
            </a:pPr>
            <a:r>
              <a:rPr lang="en-US" sz="2400" dirty="0"/>
              <a:t>English Learner (EL) Supports</a:t>
            </a:r>
          </a:p>
          <a:p>
            <a:pPr marL="285750" indent="-285750">
              <a:buFont typeface="Arial" panose="020B0604020202020204" pitchFamily="34" charset="0"/>
              <a:buChar char="•"/>
            </a:pPr>
            <a:r>
              <a:rPr lang="en-US" sz="2400" dirty="0"/>
              <a:t>Accommodations</a:t>
            </a:r>
          </a:p>
        </p:txBody>
      </p:sp>
      <p:pic>
        <p:nvPicPr>
          <p:cNvPr id="7" name="Audio 6">
            <a:hlinkClick r:id="" action="ppaction://media"/>
            <a:extLst>
              <a:ext uri="{FF2B5EF4-FFF2-40B4-BE49-F238E27FC236}">
                <a16:creationId xmlns:a16="http://schemas.microsoft.com/office/drawing/2014/main" id="{17FA8109-E99E-B093-E0D8-5BDC8727999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3336502"/>
      </p:ext>
    </p:extLst>
  </p:cSld>
  <p:clrMapOvr>
    <a:masterClrMapping/>
  </p:clrMapOvr>
  <mc:AlternateContent xmlns:mc="http://schemas.openxmlformats.org/markup-compatibility/2006" xmlns:p14="http://schemas.microsoft.com/office/powerpoint/2010/main">
    <mc:Choice Requires="p14">
      <p:transition spd="slow" p14:dur="2000" advTm="69430"/>
    </mc:Choice>
    <mc:Fallback xmlns="">
      <p:transition spd="slow" advTm="69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3D9DA-0729-1CE3-A28C-1FEB6A8734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3B098-9ABB-F2A5-CBD5-8A45753A0AA1}"/>
              </a:ext>
            </a:extLst>
          </p:cNvPr>
          <p:cNvSpPr>
            <a:spLocks noGrp="1"/>
          </p:cNvSpPr>
          <p:nvPr>
            <p:ph type="title"/>
          </p:nvPr>
        </p:nvSpPr>
        <p:spPr>
          <a:xfrm>
            <a:off x="400878" y="388677"/>
            <a:ext cx="10515600" cy="936886"/>
          </a:xfrm>
        </p:spPr>
        <p:txBody>
          <a:bodyPr/>
          <a:lstStyle/>
          <a:p>
            <a:r>
              <a:rPr lang="en-US" sz="4000" dirty="0"/>
              <a:t>Personal Needs Profile</a:t>
            </a:r>
            <a:br>
              <a:rPr lang="en-US" sz="4000" kern="1200" dirty="0"/>
            </a:br>
            <a:endParaRPr lang="en-US" dirty="0"/>
          </a:p>
        </p:txBody>
      </p:sp>
      <p:sp>
        <p:nvSpPr>
          <p:cNvPr id="4" name="TextBox 3">
            <a:extLst>
              <a:ext uri="{FF2B5EF4-FFF2-40B4-BE49-F238E27FC236}">
                <a16:creationId xmlns:a16="http://schemas.microsoft.com/office/drawing/2014/main" id="{3ADABF2A-B9A0-28ED-480E-90ED7210342D}"/>
              </a:ext>
            </a:extLst>
          </p:cNvPr>
          <p:cNvSpPr txBox="1"/>
          <p:nvPr/>
        </p:nvSpPr>
        <p:spPr>
          <a:xfrm>
            <a:off x="1615239" y="1319915"/>
            <a:ext cx="6093994" cy="400110"/>
          </a:xfrm>
          <a:prstGeom prst="rect">
            <a:avLst/>
          </a:prstGeom>
          <a:noFill/>
        </p:spPr>
        <p:txBody>
          <a:bodyPr wrap="square">
            <a:spAutoFit/>
          </a:bodyPr>
          <a:lstStyle/>
          <a:p>
            <a:r>
              <a:rPr lang="en-US" sz="2000" dirty="0"/>
              <a:t>Universal Supports</a:t>
            </a:r>
          </a:p>
        </p:txBody>
      </p:sp>
      <p:graphicFrame>
        <p:nvGraphicFramePr>
          <p:cNvPr id="5" name="Table 4">
            <a:extLst>
              <a:ext uri="{FF2B5EF4-FFF2-40B4-BE49-F238E27FC236}">
                <a16:creationId xmlns:a16="http://schemas.microsoft.com/office/drawing/2014/main" id="{D077FF8F-E103-E5BD-3A82-5D72114BC34C}"/>
              </a:ext>
            </a:extLst>
          </p:cNvPr>
          <p:cNvGraphicFramePr>
            <a:graphicFrameLocks noGrp="1"/>
          </p:cNvGraphicFramePr>
          <p:nvPr>
            <p:extLst>
              <p:ext uri="{D42A27DB-BD31-4B8C-83A1-F6EECF244321}">
                <p14:modId xmlns:p14="http://schemas.microsoft.com/office/powerpoint/2010/main" val="3915894289"/>
              </p:ext>
            </p:extLst>
          </p:nvPr>
        </p:nvGraphicFramePr>
        <p:xfrm>
          <a:off x="1924304" y="2028110"/>
          <a:ext cx="8128000" cy="32359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732864646"/>
                    </a:ext>
                  </a:extLst>
                </a:gridCol>
                <a:gridCol w="4064000">
                  <a:extLst>
                    <a:ext uri="{9D8B030D-6E8A-4147-A177-3AD203B41FA5}">
                      <a16:colId xmlns:a16="http://schemas.microsoft.com/office/drawing/2014/main" val="2980937622"/>
                    </a:ext>
                  </a:extLst>
                </a:gridCol>
              </a:tblGrid>
              <a:tr h="370840">
                <a:tc>
                  <a:txBody>
                    <a:bodyPr/>
                    <a:lstStyle/>
                    <a:p>
                      <a:pPr algn="ctr"/>
                      <a:r>
                        <a:rPr lang="en-US" dirty="0"/>
                        <a:t>Universal Supports for</a:t>
                      </a:r>
                    </a:p>
                    <a:p>
                      <a:pPr algn="ctr"/>
                      <a:r>
                        <a:rPr lang="en-US" dirty="0"/>
                        <a:t>Online Tests</a:t>
                      </a:r>
                    </a:p>
                  </a:txBody>
                  <a:tcPr/>
                </a:tc>
                <a:tc>
                  <a:txBody>
                    <a:bodyPr/>
                    <a:lstStyle/>
                    <a:p>
                      <a:pPr algn="ctr"/>
                      <a:r>
                        <a:rPr lang="en-US" dirty="0"/>
                        <a:t>Universal Supports for</a:t>
                      </a:r>
                    </a:p>
                    <a:p>
                      <a:pPr algn="ctr"/>
                      <a:r>
                        <a:rPr lang="en-US" dirty="0"/>
                        <a:t>Online and Paper Tests</a:t>
                      </a:r>
                    </a:p>
                  </a:txBody>
                  <a:tcPr/>
                </a:tc>
                <a:extLst>
                  <a:ext uri="{0D108BD9-81ED-4DB2-BD59-A6C34878D82A}">
                    <a16:rowId xmlns:a16="http://schemas.microsoft.com/office/drawing/2014/main" val="2425667873"/>
                  </a:ext>
                </a:extLst>
              </a:tr>
              <a:tr h="370840">
                <a:tc>
                  <a:txBody>
                    <a:bodyPr/>
                    <a:lstStyle/>
                    <a:p>
                      <a:r>
                        <a:rPr lang="en-US" dirty="0"/>
                        <a:t>Answer / Custom Masking</a:t>
                      </a:r>
                    </a:p>
                  </a:txBody>
                  <a:tcPr/>
                </a:tc>
                <a:tc>
                  <a:txBody>
                    <a:bodyPr/>
                    <a:lstStyle/>
                    <a:p>
                      <a:r>
                        <a:rPr lang="en-US" dirty="0"/>
                        <a:t>Answer Eliminator</a:t>
                      </a:r>
                    </a:p>
                  </a:txBody>
                  <a:tcPr/>
                </a:tc>
                <a:extLst>
                  <a:ext uri="{0D108BD9-81ED-4DB2-BD59-A6C34878D82A}">
                    <a16:rowId xmlns:a16="http://schemas.microsoft.com/office/drawing/2014/main" val="669860503"/>
                  </a:ext>
                </a:extLst>
              </a:tr>
              <a:tr h="370840">
                <a:tc>
                  <a:txBody>
                    <a:bodyPr/>
                    <a:lstStyle/>
                    <a:p>
                      <a:r>
                        <a:rPr lang="en-US" dirty="0"/>
                        <a:t>Color Contrast / Overlay</a:t>
                      </a:r>
                    </a:p>
                  </a:txBody>
                  <a:tcPr/>
                </a:tc>
                <a:tc>
                  <a:txBody>
                    <a:bodyPr/>
                    <a:lstStyle/>
                    <a:p>
                      <a:r>
                        <a:rPr lang="en-US" dirty="0"/>
                        <a:t>Scratch Paper</a:t>
                      </a:r>
                    </a:p>
                  </a:txBody>
                  <a:tcPr/>
                </a:tc>
                <a:extLst>
                  <a:ext uri="{0D108BD9-81ED-4DB2-BD59-A6C34878D82A}">
                    <a16:rowId xmlns:a16="http://schemas.microsoft.com/office/drawing/2014/main" val="3060403457"/>
                  </a:ext>
                </a:extLst>
              </a:tr>
              <a:tr h="370840">
                <a:tc>
                  <a:txBody>
                    <a:bodyPr/>
                    <a:lstStyle/>
                    <a:p>
                      <a:r>
                        <a:rPr lang="en-US" dirty="0"/>
                        <a:t>Countdown Timer</a:t>
                      </a:r>
                    </a:p>
                  </a:txBody>
                  <a:tcPr/>
                </a:tc>
                <a:tc>
                  <a:txBody>
                    <a:bodyPr/>
                    <a:lstStyle/>
                    <a:p>
                      <a:endParaRPr lang="en-US" dirty="0"/>
                    </a:p>
                  </a:txBody>
                  <a:tcPr/>
                </a:tc>
                <a:extLst>
                  <a:ext uri="{0D108BD9-81ED-4DB2-BD59-A6C34878D82A}">
                    <a16:rowId xmlns:a16="http://schemas.microsoft.com/office/drawing/2014/main" val="595249827"/>
                  </a:ext>
                </a:extLst>
              </a:tr>
              <a:tr h="370840">
                <a:tc>
                  <a:txBody>
                    <a:bodyPr/>
                    <a:lstStyle/>
                    <a:p>
                      <a:r>
                        <a:rPr lang="en-US" dirty="0"/>
                        <a:t>Keyboard Navigation</a:t>
                      </a:r>
                    </a:p>
                  </a:txBody>
                  <a:tcPr/>
                </a:tc>
                <a:tc>
                  <a:txBody>
                    <a:bodyPr/>
                    <a:lstStyle/>
                    <a:p>
                      <a:endParaRPr lang="en-US" dirty="0"/>
                    </a:p>
                  </a:txBody>
                  <a:tcPr/>
                </a:tc>
                <a:extLst>
                  <a:ext uri="{0D108BD9-81ED-4DB2-BD59-A6C34878D82A}">
                    <a16:rowId xmlns:a16="http://schemas.microsoft.com/office/drawing/2014/main" val="3645427595"/>
                  </a:ext>
                </a:extLst>
              </a:tr>
              <a:tr h="370840">
                <a:tc>
                  <a:txBody>
                    <a:bodyPr/>
                    <a:lstStyle/>
                    <a:p>
                      <a:r>
                        <a:rPr lang="en-US" dirty="0"/>
                        <a:t>Highlighter</a:t>
                      </a:r>
                    </a:p>
                  </a:txBody>
                  <a:tcPr/>
                </a:tc>
                <a:tc>
                  <a:txBody>
                    <a:bodyPr/>
                    <a:lstStyle/>
                    <a:p>
                      <a:endParaRPr lang="en-US" dirty="0"/>
                    </a:p>
                  </a:txBody>
                  <a:tcPr/>
                </a:tc>
                <a:extLst>
                  <a:ext uri="{0D108BD9-81ED-4DB2-BD59-A6C34878D82A}">
                    <a16:rowId xmlns:a16="http://schemas.microsoft.com/office/drawing/2014/main" val="2186734647"/>
                  </a:ext>
                </a:extLst>
              </a:tr>
              <a:tr h="370840">
                <a:tc>
                  <a:txBody>
                    <a:bodyPr/>
                    <a:lstStyle/>
                    <a:p>
                      <a:r>
                        <a:rPr lang="en-US" dirty="0"/>
                        <a:t>Magnification / Magnifier</a:t>
                      </a:r>
                    </a:p>
                  </a:txBody>
                  <a:tcPr/>
                </a:tc>
                <a:tc>
                  <a:txBody>
                    <a:bodyPr/>
                    <a:lstStyle/>
                    <a:p>
                      <a:endParaRPr lang="en-US" dirty="0"/>
                    </a:p>
                  </a:txBody>
                  <a:tcPr/>
                </a:tc>
                <a:extLst>
                  <a:ext uri="{0D108BD9-81ED-4DB2-BD59-A6C34878D82A}">
                    <a16:rowId xmlns:a16="http://schemas.microsoft.com/office/drawing/2014/main" val="1823079512"/>
                  </a:ext>
                </a:extLst>
              </a:tr>
              <a:tr h="370840">
                <a:tc>
                  <a:txBody>
                    <a:bodyPr/>
                    <a:lstStyle/>
                    <a:p>
                      <a:r>
                        <a:rPr lang="en-US" dirty="0"/>
                        <a:t>Mark Item for Review</a:t>
                      </a:r>
                    </a:p>
                  </a:txBody>
                  <a:tcPr/>
                </a:tc>
                <a:tc>
                  <a:txBody>
                    <a:bodyPr/>
                    <a:lstStyle/>
                    <a:p>
                      <a:endParaRPr lang="en-US" dirty="0"/>
                    </a:p>
                  </a:txBody>
                  <a:tcPr/>
                </a:tc>
                <a:extLst>
                  <a:ext uri="{0D108BD9-81ED-4DB2-BD59-A6C34878D82A}">
                    <a16:rowId xmlns:a16="http://schemas.microsoft.com/office/drawing/2014/main" val="2312823449"/>
                  </a:ext>
                </a:extLst>
              </a:tr>
            </a:tbl>
          </a:graphicData>
        </a:graphic>
      </p:graphicFrame>
      <p:pic>
        <p:nvPicPr>
          <p:cNvPr id="48" name="Audio 47">
            <a:hlinkClick r:id="" action="ppaction://media"/>
            <a:extLst>
              <a:ext uri="{FF2B5EF4-FFF2-40B4-BE49-F238E27FC236}">
                <a16:creationId xmlns:a16="http://schemas.microsoft.com/office/drawing/2014/main" id="{96783FE7-8847-4D8F-1703-B013264F41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8791001"/>
      </p:ext>
    </p:extLst>
  </p:cSld>
  <p:clrMapOvr>
    <a:masterClrMapping/>
  </p:clrMapOvr>
  <mc:AlternateContent xmlns:mc="http://schemas.openxmlformats.org/markup-compatibility/2006" xmlns:p14="http://schemas.microsoft.com/office/powerpoint/2010/main">
    <mc:Choice Requires="p14">
      <p:transition spd="slow" p14:dur="2000" advTm="37308"/>
    </mc:Choice>
    <mc:Fallback xmlns="">
      <p:transition spd="slow" advTm="3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F4824-392B-F02C-9DEC-0B166E0B4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C405E-518E-574A-8328-3F2CD609269F}"/>
              </a:ext>
            </a:extLst>
          </p:cNvPr>
          <p:cNvSpPr>
            <a:spLocks noGrp="1"/>
          </p:cNvSpPr>
          <p:nvPr>
            <p:ph type="title"/>
          </p:nvPr>
        </p:nvSpPr>
        <p:spPr>
          <a:xfrm>
            <a:off x="400878" y="388677"/>
            <a:ext cx="10515600" cy="936886"/>
          </a:xfrm>
        </p:spPr>
        <p:txBody>
          <a:bodyPr/>
          <a:lstStyle/>
          <a:p>
            <a:r>
              <a:rPr lang="en-US" sz="4000" dirty="0"/>
              <a:t>Personal Needs Profile</a:t>
            </a:r>
            <a:br>
              <a:rPr lang="en-US" sz="4000" kern="1200" dirty="0"/>
            </a:br>
            <a:endParaRPr lang="en-US" dirty="0"/>
          </a:p>
        </p:txBody>
      </p:sp>
      <p:sp>
        <p:nvSpPr>
          <p:cNvPr id="4" name="TextBox 3">
            <a:extLst>
              <a:ext uri="{FF2B5EF4-FFF2-40B4-BE49-F238E27FC236}">
                <a16:creationId xmlns:a16="http://schemas.microsoft.com/office/drawing/2014/main" id="{E70B9309-D1FE-B687-50A5-D17114DA5000}"/>
              </a:ext>
            </a:extLst>
          </p:cNvPr>
          <p:cNvSpPr txBox="1"/>
          <p:nvPr/>
        </p:nvSpPr>
        <p:spPr>
          <a:xfrm>
            <a:off x="1615239" y="1319915"/>
            <a:ext cx="6093994" cy="400110"/>
          </a:xfrm>
          <a:prstGeom prst="rect">
            <a:avLst/>
          </a:prstGeom>
          <a:noFill/>
        </p:spPr>
        <p:txBody>
          <a:bodyPr wrap="square">
            <a:spAutoFit/>
          </a:bodyPr>
          <a:lstStyle/>
          <a:p>
            <a:r>
              <a:rPr lang="en-US" sz="2000" dirty="0"/>
              <a:t>Designated Supports</a:t>
            </a:r>
          </a:p>
        </p:txBody>
      </p:sp>
      <p:graphicFrame>
        <p:nvGraphicFramePr>
          <p:cNvPr id="5" name="Table 4">
            <a:extLst>
              <a:ext uri="{FF2B5EF4-FFF2-40B4-BE49-F238E27FC236}">
                <a16:creationId xmlns:a16="http://schemas.microsoft.com/office/drawing/2014/main" id="{FC94EF25-13F0-6652-6243-A11BCB25311F}"/>
              </a:ext>
            </a:extLst>
          </p:cNvPr>
          <p:cNvGraphicFramePr>
            <a:graphicFrameLocks noGrp="1"/>
          </p:cNvGraphicFramePr>
          <p:nvPr>
            <p:extLst>
              <p:ext uri="{D42A27DB-BD31-4B8C-83A1-F6EECF244321}">
                <p14:modId xmlns:p14="http://schemas.microsoft.com/office/powerpoint/2010/main" val="1719984794"/>
              </p:ext>
            </p:extLst>
          </p:nvPr>
        </p:nvGraphicFramePr>
        <p:xfrm>
          <a:off x="1371600" y="2139696"/>
          <a:ext cx="9082215" cy="3215640"/>
        </p:xfrm>
        <a:graphic>
          <a:graphicData uri="http://schemas.openxmlformats.org/drawingml/2006/table">
            <a:tbl>
              <a:tblPr firstRow="1" bandRow="1">
                <a:tableStyleId>{5C22544A-7EE6-4342-B048-85BDC9FD1C3A}</a:tableStyleId>
              </a:tblPr>
              <a:tblGrid>
                <a:gridCol w="4609955">
                  <a:extLst>
                    <a:ext uri="{9D8B030D-6E8A-4147-A177-3AD203B41FA5}">
                      <a16:colId xmlns:a16="http://schemas.microsoft.com/office/drawing/2014/main" val="2732864646"/>
                    </a:ext>
                  </a:extLst>
                </a:gridCol>
                <a:gridCol w="4472260">
                  <a:extLst>
                    <a:ext uri="{9D8B030D-6E8A-4147-A177-3AD203B41FA5}">
                      <a16:colId xmlns:a16="http://schemas.microsoft.com/office/drawing/2014/main" val="2980937622"/>
                    </a:ext>
                  </a:extLst>
                </a:gridCol>
              </a:tblGrid>
              <a:tr h="370840">
                <a:tc>
                  <a:txBody>
                    <a:bodyPr/>
                    <a:lstStyle/>
                    <a:p>
                      <a:pPr algn="ctr"/>
                      <a:r>
                        <a:rPr lang="en-US" dirty="0"/>
                        <a:t>Designated Supports for</a:t>
                      </a:r>
                    </a:p>
                    <a:p>
                      <a:pPr algn="ctr"/>
                      <a:r>
                        <a:rPr lang="en-US" dirty="0"/>
                        <a:t>Paper Tests</a:t>
                      </a:r>
                    </a:p>
                  </a:txBody>
                  <a:tcPr/>
                </a:tc>
                <a:tc>
                  <a:txBody>
                    <a:bodyPr/>
                    <a:lstStyle/>
                    <a:p>
                      <a:pPr algn="ctr"/>
                      <a:r>
                        <a:rPr lang="en-US" dirty="0"/>
                        <a:t>Designated Supports for</a:t>
                      </a:r>
                    </a:p>
                    <a:p>
                      <a:pPr algn="ctr"/>
                      <a:r>
                        <a:rPr lang="en-US" dirty="0"/>
                        <a:t>Online and Paper Tests</a:t>
                      </a:r>
                    </a:p>
                  </a:txBody>
                  <a:tcPr/>
                </a:tc>
                <a:extLst>
                  <a:ext uri="{0D108BD9-81ED-4DB2-BD59-A6C34878D82A}">
                    <a16:rowId xmlns:a16="http://schemas.microsoft.com/office/drawing/2014/main" val="2425667873"/>
                  </a:ext>
                </a:extLst>
              </a:tr>
              <a:tr h="370840">
                <a:tc>
                  <a:txBody>
                    <a:bodyPr/>
                    <a:lstStyle/>
                    <a:p>
                      <a:r>
                        <a:rPr lang="en-US" dirty="0"/>
                        <a:t>Answer / Custom Masking</a:t>
                      </a:r>
                    </a:p>
                  </a:txBody>
                  <a:tcPr/>
                </a:tc>
                <a:tc>
                  <a:txBody>
                    <a:bodyPr/>
                    <a:lstStyle/>
                    <a:p>
                      <a:r>
                        <a:rPr lang="en-US" dirty="0"/>
                        <a:t>Audio Amplification / FM System</a:t>
                      </a:r>
                    </a:p>
                  </a:txBody>
                  <a:tcPr/>
                </a:tc>
                <a:extLst>
                  <a:ext uri="{0D108BD9-81ED-4DB2-BD59-A6C34878D82A}">
                    <a16:rowId xmlns:a16="http://schemas.microsoft.com/office/drawing/2014/main" val="1004211025"/>
                  </a:ext>
                </a:extLst>
              </a:tr>
              <a:tr h="370840">
                <a:tc>
                  <a:txBody>
                    <a:bodyPr/>
                    <a:lstStyle/>
                    <a:p>
                      <a:r>
                        <a:rPr lang="en-US" dirty="0"/>
                        <a:t>Color Contrast / Overlay</a:t>
                      </a:r>
                    </a:p>
                  </a:txBody>
                  <a:tcPr/>
                </a:tc>
                <a:tc>
                  <a:txBody>
                    <a:bodyPr/>
                    <a:lstStyle/>
                    <a:p>
                      <a:r>
                        <a:rPr lang="en-US" dirty="0"/>
                        <a:t>Food, Drink, Medication for Medical Need</a:t>
                      </a:r>
                    </a:p>
                  </a:txBody>
                  <a:tcPr/>
                </a:tc>
                <a:extLst>
                  <a:ext uri="{0D108BD9-81ED-4DB2-BD59-A6C34878D82A}">
                    <a16:rowId xmlns:a16="http://schemas.microsoft.com/office/drawing/2014/main" val="669860503"/>
                  </a:ext>
                </a:extLst>
              </a:tr>
              <a:tr h="370840">
                <a:tc>
                  <a:txBody>
                    <a:bodyPr/>
                    <a:lstStyle/>
                    <a:p>
                      <a:r>
                        <a:rPr lang="en-US" dirty="0"/>
                        <a:t>Countdown Timer</a:t>
                      </a:r>
                    </a:p>
                  </a:txBody>
                  <a:tcPr/>
                </a:tc>
                <a:tc>
                  <a:txBody>
                    <a:bodyPr/>
                    <a:lstStyle/>
                    <a:p>
                      <a:r>
                        <a:rPr lang="en-US" dirty="0"/>
                        <a:t>Home / Hospital Testing</a:t>
                      </a:r>
                    </a:p>
                  </a:txBody>
                  <a:tcPr/>
                </a:tc>
                <a:extLst>
                  <a:ext uri="{0D108BD9-81ED-4DB2-BD59-A6C34878D82A}">
                    <a16:rowId xmlns:a16="http://schemas.microsoft.com/office/drawing/2014/main" val="3060403457"/>
                  </a:ext>
                </a:extLst>
              </a:tr>
              <a:tr h="163185">
                <a:tc>
                  <a:txBody>
                    <a:bodyPr/>
                    <a:lstStyle/>
                    <a:p>
                      <a:r>
                        <a:rPr lang="en-US" dirty="0"/>
                        <a:t>Highlighter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Notification of Time Remaining</a:t>
                      </a:r>
                    </a:p>
                  </a:txBody>
                  <a:tcPr/>
                </a:tc>
                <a:extLst>
                  <a:ext uri="{0D108BD9-81ED-4DB2-BD59-A6C34878D82A}">
                    <a16:rowId xmlns:a16="http://schemas.microsoft.com/office/drawing/2014/main" val="595249827"/>
                  </a:ext>
                </a:extLst>
              </a:tr>
              <a:tr h="163185">
                <a:tc>
                  <a:txBody>
                    <a:bodyPr/>
                    <a:lstStyle/>
                    <a:p>
                      <a:r>
                        <a:rPr lang="en-US" dirty="0"/>
                        <a:t>Magnification / Magnifier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Preferential Seating</a:t>
                      </a:r>
                    </a:p>
                  </a:txBody>
                  <a:tcPr/>
                </a:tc>
                <a:extLst>
                  <a:ext uri="{0D108BD9-81ED-4DB2-BD59-A6C34878D82A}">
                    <a16:rowId xmlns:a16="http://schemas.microsoft.com/office/drawing/2014/main" val="3411635904"/>
                  </a:ext>
                </a:extLst>
              </a:tr>
              <a:tr h="163185">
                <a:tc>
                  <a:txBody>
                    <a:bodyPr/>
                    <a:lstStyle/>
                    <a:p>
                      <a:r>
                        <a:rPr lang="en-US" dirty="0"/>
                        <a:t>Mark Item for Review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Printed Copy of Verbal Instructions</a:t>
                      </a:r>
                    </a:p>
                  </a:txBody>
                  <a:tcPr/>
                </a:tc>
                <a:extLst>
                  <a:ext uri="{0D108BD9-81ED-4DB2-BD59-A6C34878D82A}">
                    <a16:rowId xmlns:a16="http://schemas.microsoft.com/office/drawing/2014/main" val="1386981001"/>
                  </a:ext>
                </a:extLst>
              </a:tr>
              <a:tr h="163185">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Visual Environment</a:t>
                      </a:r>
                    </a:p>
                  </a:txBody>
                  <a:tcPr/>
                </a:tc>
                <a:extLst>
                  <a:ext uri="{0D108BD9-81ED-4DB2-BD59-A6C34878D82A}">
                    <a16:rowId xmlns:a16="http://schemas.microsoft.com/office/drawing/2014/main" val="53335410"/>
                  </a:ext>
                </a:extLst>
              </a:tr>
            </a:tbl>
          </a:graphicData>
        </a:graphic>
      </p:graphicFrame>
      <p:pic>
        <p:nvPicPr>
          <p:cNvPr id="7" name="Audio 6">
            <a:hlinkClick r:id="" action="ppaction://media"/>
            <a:extLst>
              <a:ext uri="{FF2B5EF4-FFF2-40B4-BE49-F238E27FC236}">
                <a16:creationId xmlns:a16="http://schemas.microsoft.com/office/drawing/2014/main" id="{BEF221B8-BBF4-A1FB-D3D0-DAE4A846F6D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7713517"/>
      </p:ext>
    </p:extLst>
  </p:cSld>
  <p:clrMapOvr>
    <a:masterClrMapping/>
  </p:clrMapOvr>
  <mc:AlternateContent xmlns:mc="http://schemas.openxmlformats.org/markup-compatibility/2006" xmlns:p14="http://schemas.microsoft.com/office/powerpoint/2010/main">
    <mc:Choice Requires="p14">
      <p:transition spd="slow" p14:dur="2000" advTm="28766"/>
    </mc:Choice>
    <mc:Fallback xmlns="">
      <p:transition spd="slow" advTm="2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9F550-27A5-190C-7C20-DB310E0610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02808-E490-80A8-79A7-99FDE1288466}"/>
              </a:ext>
            </a:extLst>
          </p:cNvPr>
          <p:cNvSpPr>
            <a:spLocks noGrp="1"/>
          </p:cNvSpPr>
          <p:nvPr>
            <p:ph type="title"/>
          </p:nvPr>
        </p:nvSpPr>
        <p:spPr>
          <a:xfrm>
            <a:off x="400878" y="388677"/>
            <a:ext cx="10515600" cy="936886"/>
          </a:xfrm>
        </p:spPr>
        <p:txBody>
          <a:bodyPr/>
          <a:lstStyle/>
          <a:p>
            <a:r>
              <a:rPr lang="en-US" sz="4000" dirty="0"/>
              <a:t>Personal Needs Profile</a:t>
            </a:r>
            <a:br>
              <a:rPr lang="en-US" sz="4000" kern="1200" dirty="0"/>
            </a:br>
            <a:endParaRPr lang="en-US" dirty="0"/>
          </a:p>
        </p:txBody>
      </p:sp>
      <p:sp>
        <p:nvSpPr>
          <p:cNvPr id="4" name="TextBox 3">
            <a:extLst>
              <a:ext uri="{FF2B5EF4-FFF2-40B4-BE49-F238E27FC236}">
                <a16:creationId xmlns:a16="http://schemas.microsoft.com/office/drawing/2014/main" id="{2241DB70-8851-0D9F-1FEF-835843FC21F4}"/>
              </a:ext>
            </a:extLst>
          </p:cNvPr>
          <p:cNvSpPr txBox="1"/>
          <p:nvPr/>
        </p:nvSpPr>
        <p:spPr>
          <a:xfrm>
            <a:off x="1615239" y="1319915"/>
            <a:ext cx="6093994" cy="400110"/>
          </a:xfrm>
          <a:prstGeom prst="rect">
            <a:avLst/>
          </a:prstGeom>
          <a:noFill/>
        </p:spPr>
        <p:txBody>
          <a:bodyPr wrap="square">
            <a:spAutoFit/>
          </a:bodyPr>
          <a:lstStyle/>
          <a:p>
            <a:r>
              <a:rPr lang="en-US" sz="2000" dirty="0"/>
              <a:t>English Learner (EL) Supports</a:t>
            </a:r>
          </a:p>
        </p:txBody>
      </p:sp>
      <p:graphicFrame>
        <p:nvGraphicFramePr>
          <p:cNvPr id="5" name="Table 4">
            <a:extLst>
              <a:ext uri="{FF2B5EF4-FFF2-40B4-BE49-F238E27FC236}">
                <a16:creationId xmlns:a16="http://schemas.microsoft.com/office/drawing/2014/main" id="{546D3486-6D19-0929-A93A-93EDF29E2EEB}"/>
              </a:ext>
            </a:extLst>
          </p:cNvPr>
          <p:cNvGraphicFramePr>
            <a:graphicFrameLocks noGrp="1"/>
          </p:cNvGraphicFramePr>
          <p:nvPr>
            <p:extLst>
              <p:ext uri="{D42A27DB-BD31-4B8C-83A1-F6EECF244321}">
                <p14:modId xmlns:p14="http://schemas.microsoft.com/office/powerpoint/2010/main" val="1151831810"/>
              </p:ext>
            </p:extLst>
          </p:nvPr>
        </p:nvGraphicFramePr>
        <p:xfrm>
          <a:off x="2816624" y="2374900"/>
          <a:ext cx="5684108" cy="2108200"/>
        </p:xfrm>
        <a:graphic>
          <a:graphicData uri="http://schemas.openxmlformats.org/drawingml/2006/table">
            <a:tbl>
              <a:tblPr firstRow="1" bandRow="1">
                <a:tableStyleId>{5C22544A-7EE6-4342-B048-85BDC9FD1C3A}</a:tableStyleId>
              </a:tblPr>
              <a:tblGrid>
                <a:gridCol w="5684108">
                  <a:extLst>
                    <a:ext uri="{9D8B030D-6E8A-4147-A177-3AD203B41FA5}">
                      <a16:colId xmlns:a16="http://schemas.microsoft.com/office/drawing/2014/main" val="2732864646"/>
                    </a:ext>
                  </a:extLst>
                </a:gridCol>
              </a:tblGrid>
              <a:tr h="370840">
                <a:tc>
                  <a:txBody>
                    <a:bodyPr/>
                    <a:lstStyle/>
                    <a:p>
                      <a:pPr algn="ctr"/>
                      <a:r>
                        <a:rPr lang="en-US" dirty="0"/>
                        <a:t>English Learner (EL) Supports for</a:t>
                      </a:r>
                    </a:p>
                    <a:p>
                      <a:pPr algn="ctr"/>
                      <a:r>
                        <a:rPr lang="en-US" dirty="0"/>
                        <a:t>Online and Paper Tests</a:t>
                      </a:r>
                    </a:p>
                  </a:txBody>
                  <a:tcPr/>
                </a:tc>
                <a:extLst>
                  <a:ext uri="{0D108BD9-81ED-4DB2-BD59-A6C34878D82A}">
                    <a16:rowId xmlns:a16="http://schemas.microsoft.com/office/drawing/2014/main" val="2425667873"/>
                  </a:ext>
                </a:extLst>
              </a:tr>
              <a:tr h="370840">
                <a:tc>
                  <a:txBody>
                    <a:bodyPr/>
                    <a:lstStyle/>
                    <a:p>
                      <a:r>
                        <a:rPr lang="en-US" dirty="0"/>
                        <a:t>ACT-Authorized Bilingual Word-to-Word Dictionaries</a:t>
                      </a:r>
                    </a:p>
                  </a:txBody>
                  <a:tcPr/>
                </a:tc>
                <a:extLst>
                  <a:ext uri="{0D108BD9-81ED-4DB2-BD59-A6C34878D82A}">
                    <a16:rowId xmlns:a16="http://schemas.microsoft.com/office/drawing/2014/main" val="669860503"/>
                  </a:ext>
                </a:extLst>
              </a:tr>
              <a:tr h="163185">
                <a:tc>
                  <a:txBody>
                    <a:bodyPr/>
                    <a:lstStyle/>
                    <a:p>
                      <a:r>
                        <a:rPr lang="en-US" dirty="0"/>
                        <a:t>Translated Verbal Instructions</a:t>
                      </a:r>
                    </a:p>
                  </a:txBody>
                  <a:tcPr/>
                </a:tc>
                <a:extLst>
                  <a:ext uri="{0D108BD9-81ED-4DB2-BD59-A6C34878D82A}">
                    <a16:rowId xmlns:a16="http://schemas.microsoft.com/office/drawing/2014/main" val="595249827"/>
                  </a:ext>
                </a:extLst>
              </a:tr>
              <a:tr h="163185">
                <a:tc>
                  <a:txBody>
                    <a:bodyPr/>
                    <a:lstStyle/>
                    <a:p>
                      <a:r>
                        <a:rPr lang="en-US" dirty="0"/>
                        <a:t>Extra Testing Time</a:t>
                      </a:r>
                    </a:p>
                  </a:txBody>
                  <a:tcPr/>
                </a:tc>
                <a:extLst>
                  <a:ext uri="{0D108BD9-81ED-4DB2-BD59-A6C34878D82A}">
                    <a16:rowId xmlns:a16="http://schemas.microsoft.com/office/drawing/2014/main" val="3913555142"/>
                  </a:ext>
                </a:extLst>
              </a:tr>
              <a:tr h="163185">
                <a:tc>
                  <a:txBody>
                    <a:bodyPr/>
                    <a:lstStyle/>
                    <a:p>
                      <a:r>
                        <a:rPr lang="en-US" dirty="0"/>
                        <a:t>Small Group Testing</a:t>
                      </a:r>
                    </a:p>
                  </a:txBody>
                  <a:tcPr/>
                </a:tc>
                <a:extLst>
                  <a:ext uri="{0D108BD9-81ED-4DB2-BD59-A6C34878D82A}">
                    <a16:rowId xmlns:a16="http://schemas.microsoft.com/office/drawing/2014/main" val="494029023"/>
                  </a:ext>
                </a:extLst>
              </a:tr>
            </a:tbl>
          </a:graphicData>
        </a:graphic>
      </p:graphicFrame>
      <p:pic>
        <p:nvPicPr>
          <p:cNvPr id="7" name="Audio 6">
            <a:hlinkClick r:id="" action="ppaction://media"/>
            <a:extLst>
              <a:ext uri="{FF2B5EF4-FFF2-40B4-BE49-F238E27FC236}">
                <a16:creationId xmlns:a16="http://schemas.microsoft.com/office/drawing/2014/main" id="{2695D0C0-073B-E22D-C182-FE0D1D4606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7159737"/>
      </p:ext>
    </p:extLst>
  </p:cSld>
  <p:clrMapOvr>
    <a:masterClrMapping/>
  </p:clrMapOvr>
  <mc:AlternateContent xmlns:mc="http://schemas.openxmlformats.org/markup-compatibility/2006" xmlns:p14="http://schemas.microsoft.com/office/powerpoint/2010/main">
    <mc:Choice Requires="p14">
      <p:transition spd="slow" p14:dur="2000" advTm="26071"/>
    </mc:Choice>
    <mc:Fallback xmlns="">
      <p:transition spd="slow" advTm="2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A3662-0872-4A41-A912-DCA168ABD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F1EBB-4689-F240-DC70-E1DD003C926D}"/>
              </a:ext>
            </a:extLst>
          </p:cNvPr>
          <p:cNvSpPr>
            <a:spLocks noGrp="1"/>
          </p:cNvSpPr>
          <p:nvPr>
            <p:ph type="title"/>
          </p:nvPr>
        </p:nvSpPr>
        <p:spPr>
          <a:xfrm>
            <a:off x="400878" y="388677"/>
            <a:ext cx="10515600" cy="936886"/>
          </a:xfrm>
        </p:spPr>
        <p:txBody>
          <a:bodyPr/>
          <a:lstStyle/>
          <a:p>
            <a:r>
              <a:rPr lang="en-US" sz="4000" dirty="0"/>
              <a:t>Personal Needs </a:t>
            </a:r>
            <a:r>
              <a:rPr lang="en-US" sz="4000" dirty="0" err="1"/>
              <a:t>PRofile</a:t>
            </a:r>
            <a:br>
              <a:rPr lang="en-US" sz="4000" kern="1200" dirty="0"/>
            </a:br>
            <a:endParaRPr lang="en-US" dirty="0"/>
          </a:p>
        </p:txBody>
      </p:sp>
      <p:sp>
        <p:nvSpPr>
          <p:cNvPr id="4" name="TextBox 3">
            <a:extLst>
              <a:ext uri="{FF2B5EF4-FFF2-40B4-BE49-F238E27FC236}">
                <a16:creationId xmlns:a16="http://schemas.microsoft.com/office/drawing/2014/main" id="{7CEC9E4D-B14F-6DD0-1513-25B33FE32F11}"/>
              </a:ext>
            </a:extLst>
          </p:cNvPr>
          <p:cNvSpPr txBox="1"/>
          <p:nvPr/>
        </p:nvSpPr>
        <p:spPr>
          <a:xfrm>
            <a:off x="1615239" y="1319915"/>
            <a:ext cx="6093994" cy="400110"/>
          </a:xfrm>
          <a:prstGeom prst="rect">
            <a:avLst/>
          </a:prstGeom>
          <a:noFill/>
        </p:spPr>
        <p:txBody>
          <a:bodyPr wrap="square">
            <a:spAutoFit/>
          </a:bodyPr>
          <a:lstStyle/>
          <a:p>
            <a:r>
              <a:rPr lang="en-US" sz="2000" dirty="0"/>
              <a:t>Accommodations</a:t>
            </a:r>
          </a:p>
        </p:txBody>
      </p:sp>
      <p:graphicFrame>
        <p:nvGraphicFramePr>
          <p:cNvPr id="5" name="Table 4">
            <a:extLst>
              <a:ext uri="{FF2B5EF4-FFF2-40B4-BE49-F238E27FC236}">
                <a16:creationId xmlns:a16="http://schemas.microsoft.com/office/drawing/2014/main" id="{8ED52B85-3DF8-55D4-309F-3D469E8E4273}"/>
              </a:ext>
            </a:extLst>
          </p:cNvPr>
          <p:cNvGraphicFramePr>
            <a:graphicFrameLocks noGrp="1"/>
          </p:cNvGraphicFramePr>
          <p:nvPr>
            <p:extLst>
              <p:ext uri="{D42A27DB-BD31-4B8C-83A1-F6EECF244321}">
                <p14:modId xmlns:p14="http://schemas.microsoft.com/office/powerpoint/2010/main" val="3257365501"/>
              </p:ext>
            </p:extLst>
          </p:nvPr>
        </p:nvGraphicFramePr>
        <p:xfrm>
          <a:off x="1701736" y="2139696"/>
          <a:ext cx="8590861" cy="1751584"/>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732864646"/>
                    </a:ext>
                  </a:extLst>
                </a:gridCol>
                <a:gridCol w="4018861">
                  <a:extLst>
                    <a:ext uri="{9D8B030D-6E8A-4147-A177-3AD203B41FA5}">
                      <a16:colId xmlns:a16="http://schemas.microsoft.com/office/drawing/2014/main" val="2980937622"/>
                    </a:ext>
                  </a:extLst>
                </a:gridCol>
              </a:tblGrid>
              <a:tr h="348104">
                <a:tc gridSpan="2">
                  <a:txBody>
                    <a:bodyPr/>
                    <a:lstStyle/>
                    <a:p>
                      <a:pPr algn="ctr"/>
                      <a:r>
                        <a:rPr lang="en-US" dirty="0"/>
                        <a:t>Accommodations for</a:t>
                      </a:r>
                    </a:p>
                    <a:p>
                      <a:pPr algn="ctr"/>
                      <a:r>
                        <a:rPr lang="en-US" dirty="0"/>
                        <a:t>Online and Paper Tests</a:t>
                      </a:r>
                    </a:p>
                  </a:txBody>
                  <a:tcPr/>
                </a:tc>
                <a:tc hMerge="1">
                  <a:txBody>
                    <a:bodyPr/>
                    <a:lstStyle/>
                    <a:p>
                      <a:endParaRPr lang="en-US" dirty="0"/>
                    </a:p>
                  </a:txBody>
                  <a:tcPr/>
                </a:tc>
                <a:extLst>
                  <a:ext uri="{0D108BD9-81ED-4DB2-BD59-A6C34878D82A}">
                    <a16:rowId xmlns:a16="http://schemas.microsoft.com/office/drawing/2014/main" val="2425667873"/>
                  </a:ext>
                </a:extLst>
              </a:tr>
              <a:tr h="374904">
                <a:tc>
                  <a:txBody>
                    <a:bodyPr/>
                    <a:lstStyle/>
                    <a:p>
                      <a:r>
                        <a:rPr lang="en-US" dirty="0"/>
                        <a:t>Extra Time (150%-400% of Standard Time)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Sign language interpreter</a:t>
                      </a:r>
                    </a:p>
                  </a:txBody>
                  <a:tcPr/>
                </a:tc>
                <a:extLst>
                  <a:ext uri="{0D108BD9-81ED-4DB2-BD59-A6C34878D82A}">
                    <a16:rowId xmlns:a16="http://schemas.microsoft.com/office/drawing/2014/main" val="669860503"/>
                  </a:ext>
                </a:extLst>
              </a:tr>
              <a:tr h="370840">
                <a:tc>
                  <a:txBody>
                    <a:bodyPr/>
                    <a:lstStyle/>
                    <a:p>
                      <a:r>
                        <a:rPr lang="en-US" dirty="0"/>
                        <a:t>Audio supports </a:t>
                      </a:r>
                    </a:p>
                  </a:txBody>
                  <a:tcPr/>
                </a:tc>
                <a:tc>
                  <a:txBody>
                    <a:bodyPr/>
                    <a:lstStyle/>
                    <a:p>
                      <a:r>
                        <a:rPr lang="en-US" dirty="0"/>
                        <a:t>Alternate formats </a:t>
                      </a:r>
                    </a:p>
                  </a:txBody>
                  <a:tcPr/>
                </a:tc>
                <a:extLst>
                  <a:ext uri="{0D108BD9-81ED-4DB2-BD59-A6C34878D82A}">
                    <a16:rowId xmlns:a16="http://schemas.microsoft.com/office/drawing/2014/main" val="3060403457"/>
                  </a:ext>
                </a:extLst>
              </a:tr>
              <a:tr h="163185">
                <a:tc>
                  <a:txBody>
                    <a:bodyPr/>
                    <a:lstStyle/>
                    <a:p>
                      <a:r>
                        <a:rPr lang="en-US" dirty="0"/>
                        <a:t>Response supports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595249827"/>
                  </a:ext>
                </a:extLst>
              </a:tr>
            </a:tbl>
          </a:graphicData>
        </a:graphic>
      </p:graphicFrame>
      <p:pic>
        <p:nvPicPr>
          <p:cNvPr id="11" name="Audio 10">
            <a:hlinkClick r:id="" action="ppaction://media"/>
            <a:extLst>
              <a:ext uri="{FF2B5EF4-FFF2-40B4-BE49-F238E27FC236}">
                <a16:creationId xmlns:a16="http://schemas.microsoft.com/office/drawing/2014/main" id="{3E255FE8-811A-C0A7-AE1D-7BC95BDA955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4119742"/>
      </p:ext>
    </p:extLst>
  </p:cSld>
  <p:clrMapOvr>
    <a:masterClrMapping/>
  </p:clrMapOvr>
  <mc:AlternateContent xmlns:mc="http://schemas.openxmlformats.org/markup-compatibility/2006" xmlns:p14="http://schemas.microsoft.com/office/powerpoint/2010/main">
    <mc:Choice Requires="p14">
      <p:transition spd="slow" p14:dur="2000" advTm="71672"/>
    </mc:Choice>
    <mc:Fallback xmlns="">
      <p:transition spd="slow" advTm="71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A3662-0872-4A41-A912-DCA168ABD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F1EBB-4689-F240-DC70-E1DD003C926D}"/>
              </a:ext>
            </a:extLst>
          </p:cNvPr>
          <p:cNvSpPr>
            <a:spLocks noGrp="1"/>
          </p:cNvSpPr>
          <p:nvPr>
            <p:ph type="title"/>
          </p:nvPr>
        </p:nvSpPr>
        <p:spPr>
          <a:xfrm>
            <a:off x="400878" y="388677"/>
            <a:ext cx="10515600" cy="936886"/>
          </a:xfrm>
        </p:spPr>
        <p:txBody>
          <a:bodyPr/>
          <a:lstStyle/>
          <a:p>
            <a:r>
              <a:rPr lang="en-US" sz="4000" dirty="0"/>
              <a:t>Personal Needs Profile</a:t>
            </a:r>
            <a:br>
              <a:rPr lang="en-US" sz="4000" kern="1200" dirty="0"/>
            </a:br>
            <a:endParaRPr lang="en-US" dirty="0"/>
          </a:p>
        </p:txBody>
      </p:sp>
      <p:sp>
        <p:nvSpPr>
          <p:cNvPr id="4" name="TextBox 3">
            <a:extLst>
              <a:ext uri="{FF2B5EF4-FFF2-40B4-BE49-F238E27FC236}">
                <a16:creationId xmlns:a16="http://schemas.microsoft.com/office/drawing/2014/main" id="{7CEC9E4D-B14F-6DD0-1513-25B33FE32F11}"/>
              </a:ext>
            </a:extLst>
          </p:cNvPr>
          <p:cNvSpPr txBox="1"/>
          <p:nvPr/>
        </p:nvSpPr>
        <p:spPr>
          <a:xfrm>
            <a:off x="1615239" y="1319915"/>
            <a:ext cx="6093994" cy="400110"/>
          </a:xfrm>
          <a:prstGeom prst="rect">
            <a:avLst/>
          </a:prstGeom>
          <a:noFill/>
        </p:spPr>
        <p:txBody>
          <a:bodyPr wrap="square">
            <a:spAutoFit/>
          </a:bodyPr>
          <a:lstStyle/>
          <a:p>
            <a:r>
              <a:rPr lang="en-US" sz="2000" dirty="0"/>
              <a:t>Accommodations</a:t>
            </a:r>
          </a:p>
        </p:txBody>
      </p:sp>
      <p:graphicFrame>
        <p:nvGraphicFramePr>
          <p:cNvPr id="5" name="Table 4">
            <a:extLst>
              <a:ext uri="{FF2B5EF4-FFF2-40B4-BE49-F238E27FC236}">
                <a16:creationId xmlns:a16="http://schemas.microsoft.com/office/drawing/2014/main" id="{8ED52B85-3DF8-55D4-309F-3D469E8E4273}"/>
              </a:ext>
            </a:extLst>
          </p:cNvPr>
          <p:cNvGraphicFramePr>
            <a:graphicFrameLocks noGrp="1"/>
          </p:cNvGraphicFramePr>
          <p:nvPr>
            <p:extLst>
              <p:ext uri="{D42A27DB-BD31-4B8C-83A1-F6EECF244321}">
                <p14:modId xmlns:p14="http://schemas.microsoft.com/office/powerpoint/2010/main" val="2728934740"/>
              </p:ext>
            </p:extLst>
          </p:nvPr>
        </p:nvGraphicFramePr>
        <p:xfrm>
          <a:off x="1615239" y="2143760"/>
          <a:ext cx="8590861" cy="2574544"/>
        </p:xfrm>
        <a:graphic>
          <a:graphicData uri="http://schemas.openxmlformats.org/drawingml/2006/table">
            <a:tbl>
              <a:tblPr firstRow="1" bandRow="1">
                <a:tableStyleId>{5C22544A-7EE6-4342-B048-85BDC9FD1C3A}</a:tableStyleId>
              </a:tblPr>
              <a:tblGrid>
                <a:gridCol w="8590861">
                  <a:extLst>
                    <a:ext uri="{9D8B030D-6E8A-4147-A177-3AD203B41FA5}">
                      <a16:colId xmlns:a16="http://schemas.microsoft.com/office/drawing/2014/main" val="2732864646"/>
                    </a:ext>
                  </a:extLst>
                </a:gridCol>
              </a:tblGrid>
              <a:tr h="348104">
                <a:tc>
                  <a:txBody>
                    <a:bodyPr/>
                    <a:lstStyle/>
                    <a:p>
                      <a:pPr algn="ctr"/>
                      <a:r>
                        <a:rPr lang="en-US" dirty="0"/>
                        <a:t>Accommodations that Require ADE Approval</a:t>
                      </a:r>
                    </a:p>
                  </a:txBody>
                  <a:tcPr/>
                </a:tc>
                <a:extLst>
                  <a:ext uri="{0D108BD9-81ED-4DB2-BD59-A6C34878D82A}">
                    <a16:rowId xmlns:a16="http://schemas.microsoft.com/office/drawing/2014/main" val="2425667873"/>
                  </a:ext>
                </a:extLst>
              </a:tr>
              <a:tr h="374904">
                <a:tc>
                  <a:txBody>
                    <a:bodyPr/>
                    <a:lstStyle/>
                    <a:p>
                      <a:r>
                        <a:rPr lang="en-US" dirty="0"/>
                        <a:t>Regular Print Paper Test in a Computer-Based Testing School</a:t>
                      </a:r>
                    </a:p>
                  </a:txBody>
                  <a:tcPr/>
                </a:tc>
                <a:extLst>
                  <a:ext uri="{0D108BD9-81ED-4DB2-BD59-A6C34878D82A}">
                    <a16:rowId xmlns:a16="http://schemas.microsoft.com/office/drawing/2014/main" val="669860503"/>
                  </a:ext>
                </a:extLst>
              </a:tr>
              <a:tr h="370840">
                <a:tc>
                  <a:txBody>
                    <a:bodyPr/>
                    <a:lstStyle/>
                    <a:p>
                      <a:r>
                        <a:rPr lang="en-US" dirty="0"/>
                        <a:t>Large Print Test</a:t>
                      </a:r>
                    </a:p>
                  </a:txBody>
                  <a:tcPr/>
                </a:tc>
                <a:extLst>
                  <a:ext uri="{0D108BD9-81ED-4DB2-BD59-A6C34878D82A}">
                    <a16:rowId xmlns:a16="http://schemas.microsoft.com/office/drawing/2014/main" val="3060403457"/>
                  </a:ext>
                </a:extLst>
              </a:tr>
              <a:tr h="163185">
                <a:tc>
                  <a:txBody>
                    <a:bodyPr/>
                    <a:lstStyle/>
                    <a:p>
                      <a:r>
                        <a:rPr lang="en-US" dirty="0"/>
                        <a:t>Braille Test</a:t>
                      </a:r>
                    </a:p>
                  </a:txBody>
                  <a:tcPr/>
                </a:tc>
                <a:extLst>
                  <a:ext uri="{0D108BD9-81ED-4DB2-BD59-A6C34878D82A}">
                    <a16:rowId xmlns:a16="http://schemas.microsoft.com/office/drawing/2014/main" val="595249827"/>
                  </a:ext>
                </a:extLst>
              </a:tr>
              <a:tr h="163185">
                <a:tc>
                  <a:txBody>
                    <a:bodyPr/>
                    <a:lstStyle/>
                    <a:p>
                      <a:r>
                        <a:rPr lang="en-US" dirty="0"/>
                        <a:t>Computer-Based Test in a Paper-Based Testing School</a:t>
                      </a:r>
                    </a:p>
                  </a:txBody>
                  <a:tcPr/>
                </a:tc>
                <a:extLst>
                  <a:ext uri="{0D108BD9-81ED-4DB2-BD59-A6C34878D82A}">
                    <a16:rowId xmlns:a16="http://schemas.microsoft.com/office/drawing/2014/main" val="46106645"/>
                  </a:ext>
                </a:extLst>
              </a:tr>
              <a:tr h="163185">
                <a:tc>
                  <a:txBody>
                    <a:bodyPr/>
                    <a:lstStyle/>
                    <a:p>
                      <a:r>
                        <a:rPr lang="en-US" dirty="0"/>
                        <a:t>ASL Full Translation</a:t>
                      </a:r>
                    </a:p>
                  </a:txBody>
                  <a:tcPr/>
                </a:tc>
                <a:extLst>
                  <a:ext uri="{0D108BD9-81ED-4DB2-BD59-A6C34878D82A}">
                    <a16:rowId xmlns:a16="http://schemas.microsoft.com/office/drawing/2014/main" val="3640228021"/>
                  </a:ext>
                </a:extLst>
              </a:tr>
              <a:tr h="163185">
                <a:tc>
                  <a:txBody>
                    <a:bodyPr/>
                    <a:lstStyle/>
                    <a:p>
                      <a:r>
                        <a:rPr lang="en-US" dirty="0"/>
                        <a:t>Speech-to-Text</a:t>
                      </a:r>
                    </a:p>
                  </a:txBody>
                  <a:tcPr/>
                </a:tc>
                <a:extLst>
                  <a:ext uri="{0D108BD9-81ED-4DB2-BD59-A6C34878D82A}">
                    <a16:rowId xmlns:a16="http://schemas.microsoft.com/office/drawing/2014/main" val="1282047404"/>
                  </a:ext>
                </a:extLst>
              </a:tr>
            </a:tbl>
          </a:graphicData>
        </a:graphic>
      </p:graphicFrame>
      <p:pic>
        <p:nvPicPr>
          <p:cNvPr id="7" name="Audio 6">
            <a:hlinkClick r:id="" action="ppaction://media"/>
            <a:extLst>
              <a:ext uri="{FF2B5EF4-FFF2-40B4-BE49-F238E27FC236}">
                <a16:creationId xmlns:a16="http://schemas.microsoft.com/office/drawing/2014/main" id="{8A23D697-6685-A59C-276C-DE26BAF63B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3799279"/>
      </p:ext>
    </p:extLst>
  </p:cSld>
  <p:clrMapOvr>
    <a:masterClrMapping/>
  </p:clrMapOvr>
  <mc:AlternateContent xmlns:mc="http://schemas.openxmlformats.org/markup-compatibility/2006" xmlns:p14="http://schemas.microsoft.com/office/powerpoint/2010/main">
    <mc:Choice Requires="p14">
      <p:transition spd="slow" p14:dur="2000" advTm="52426"/>
    </mc:Choice>
    <mc:Fallback xmlns="">
      <p:transition spd="slow" advTm="5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2.xml><?xml version="1.0" encoding="utf-8"?>
<a:theme xmlns:a="http://schemas.openxmlformats.org/drawingml/2006/main" name="1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3.xml><?xml version="1.0" encoding="utf-8"?>
<a:theme xmlns:a="http://schemas.openxmlformats.org/drawingml/2006/main" name="2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4.xml><?xml version="1.0" encoding="utf-8"?>
<a:theme xmlns:a="http://schemas.openxmlformats.org/drawingml/2006/main" name="3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5.xml><?xml version="1.0" encoding="utf-8"?>
<a:theme xmlns:a="http://schemas.openxmlformats.org/drawingml/2006/main" name="4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c49b5b9-a32c-4183-9b2f-d7fe9087c203">
      <UserInfo>
        <DisplayName>Katie Wollan</DisplayName>
        <AccountId>338</AccountId>
        <AccountType/>
      </UserInfo>
    </SharedWithUsers>
    <TaxCatchAll xmlns="5c49b5b9-a32c-4183-9b2f-d7fe9087c203" xsi:nil="true"/>
    <lcf76f155ced4ddcb4097134ff3c332f xmlns="6e03043a-91b4-430d-9397-a94a796b0a4d">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483F8DB2D76849BD1C17C49A3FFA8D" ma:contentTypeVersion="20" ma:contentTypeDescription="Create a new document." ma:contentTypeScope="" ma:versionID="24f3c1d5220acd1f686ebf6a87695f55">
  <xsd:schema xmlns:xsd="http://www.w3.org/2001/XMLSchema" xmlns:xs="http://www.w3.org/2001/XMLSchema" xmlns:p="http://schemas.microsoft.com/office/2006/metadata/properties" xmlns:ns1="http://schemas.microsoft.com/sharepoint/v3" xmlns:ns2="6e03043a-91b4-430d-9397-a94a796b0a4d" xmlns:ns3="5c49b5b9-a32c-4183-9b2f-d7fe9087c203" targetNamespace="http://schemas.microsoft.com/office/2006/metadata/properties" ma:root="true" ma:fieldsID="4d9be648aa0fef8aa7da2e7973a87548" ns1:_="" ns2:_="" ns3:_="">
    <xsd:import namespace="http://schemas.microsoft.com/sharepoint/v3"/>
    <xsd:import namespace="6e03043a-91b4-430d-9397-a94a796b0a4d"/>
    <xsd:import namespace="5c49b5b9-a32c-4183-9b2f-d7fe9087c2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03043a-91b4-430d-9397-a94a796b0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9b5b9-a32c-4183-9b2f-d7fe9087c2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3041e26-895f-487a-bf97-19eb3c584e00}" ma:internalName="TaxCatchAll" ma:showField="CatchAllData" ma:web="5c49b5b9-a32c-4183-9b2f-d7fe9087c2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357ACD-D9DE-48C5-98CE-B7F61619C4DA}">
  <ds:schemaRefs>
    <ds:schemaRef ds:uri="http://schemas.microsoft.com/sharepoint/v3/contenttype/forms"/>
  </ds:schemaRefs>
</ds:datastoreItem>
</file>

<file path=customXml/itemProps2.xml><?xml version="1.0" encoding="utf-8"?>
<ds:datastoreItem xmlns:ds="http://schemas.openxmlformats.org/officeDocument/2006/customXml" ds:itemID="{19C3BD06-43B6-40E8-9A7A-4B0A813B0EA5}">
  <ds:schemaRefs>
    <ds:schemaRef ds:uri="http://schemas.openxmlformats.org/package/2006/metadata/core-properties"/>
    <ds:schemaRef ds:uri="c86649ca-290d-4237-b5ca-38108a4ea666"/>
    <ds:schemaRef ds:uri="c888f911-6bfd-442d-9fe5-f42f2f7a2c59"/>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elements/1.1/"/>
    <ds:schemaRef ds:uri="5c49b5b9-a32c-4183-9b2f-d7fe9087c203"/>
    <ds:schemaRef ds:uri="6e03043a-91b4-430d-9397-a94a796b0a4d"/>
    <ds:schemaRef ds:uri="http://schemas.microsoft.com/sharepoint/v3"/>
  </ds:schemaRefs>
</ds:datastoreItem>
</file>

<file path=customXml/itemProps3.xml><?xml version="1.0" encoding="utf-8"?>
<ds:datastoreItem xmlns:ds="http://schemas.openxmlformats.org/officeDocument/2006/customXml" ds:itemID="{C08ECDB5-F565-4E70-85FA-F5C4E06E5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03043a-91b4-430d-9397-a94a796b0a4d"/>
    <ds:schemaRef ds:uri="5c49b5b9-a32c-4183-9b2f-d7fe9087c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
  <TotalTime>30231</TotalTime>
  <Words>1613</Words>
  <Application>Microsoft Office PowerPoint</Application>
  <PresentationFormat>Widescreen</PresentationFormat>
  <Paragraphs>185</Paragraphs>
  <Slides>19</Slides>
  <Notes>19</Notes>
  <HiddenSlides>0</HiddenSlides>
  <MMClips>19</MMClip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Aspire Theme</vt:lpstr>
      <vt:lpstr>1_Aspire Theme</vt:lpstr>
      <vt:lpstr>2_Aspire Theme</vt:lpstr>
      <vt:lpstr>3_Aspire Theme</vt:lpstr>
      <vt:lpstr>4_Aspire Theme</vt:lpstr>
      <vt:lpstr>ACT® Aspire®</vt:lpstr>
      <vt:lpstr>Agenda</vt:lpstr>
      <vt:lpstr>PowerPoint Presentation</vt:lpstr>
      <vt:lpstr>Personal Needs Profile </vt:lpstr>
      <vt:lpstr>Personal Needs Profile </vt:lpstr>
      <vt:lpstr>Personal Needs Profile </vt:lpstr>
      <vt:lpstr>Personal Needs Profile </vt:lpstr>
      <vt:lpstr>Personal Needs PRofile </vt:lpstr>
      <vt:lpstr>Personal Needs Profile </vt:lpstr>
      <vt:lpstr>PowerPoint Presentation</vt:lpstr>
      <vt:lpstr>Edit Student Records </vt:lpstr>
      <vt:lpstr>Edit Student Records </vt:lpstr>
      <vt:lpstr>Edit Student Records</vt:lpstr>
      <vt:lpstr>Edit Student Records</vt:lpstr>
      <vt:lpstr>Edit Student Records</vt:lpstr>
      <vt:lpstr>Edit Student Records</vt:lpstr>
      <vt:lpstr>PowerPoint Presentation</vt:lpstr>
      <vt:lpstr>Resources</vt:lpstr>
      <vt:lpstr>Questions? We’re here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Peg Thomsen</dc:creator>
  <cp:lastModifiedBy>Erica Baltierra</cp:lastModifiedBy>
  <cp:revision>71</cp:revision>
  <cp:lastPrinted>2024-02-23T15:54:07Z</cp:lastPrinted>
  <dcterms:created xsi:type="dcterms:W3CDTF">2017-08-07T12:45:14Z</dcterms:created>
  <dcterms:modified xsi:type="dcterms:W3CDTF">2026-01-09T21:42:32Z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0x010100FF483F8DB2D76849BD1C17C49A3FFA8D</vt:lpwstr>
  </property>
  <property fmtid="{D5CDD505-2E9C-101B-9397-08002B2CF9AE}" pid="3" name="MSIP_Label_b1a9ee2d-7f97-43f8-9c16-151195c3e305_Enabled">
    <vt:lpwstr>true</vt:lpwstr>
  </property>
  <property fmtid="{D5CDD505-2E9C-101B-9397-08002B2CF9AE}" pid="4" name="MSIP_Label_b1a9ee2d-7f97-43f8-9c16-151195c3e305_SetDate">
    <vt:lpwstr>2023-10-03T20:26:00Z</vt:lpwstr>
  </property>
  <property fmtid="{D5CDD505-2E9C-101B-9397-08002B2CF9AE}" pid="5" name="MSIP_Label_b1a9ee2d-7f97-43f8-9c16-151195c3e305_Method">
    <vt:lpwstr>Standard</vt:lpwstr>
  </property>
  <property fmtid="{D5CDD505-2E9C-101B-9397-08002B2CF9AE}" pid="6" name="MSIP_Label_b1a9ee2d-7f97-43f8-9c16-151195c3e305_Name">
    <vt:lpwstr>b1a9ee2d-7f97-43f8-9c16-151195c3e305</vt:lpwstr>
  </property>
  <property fmtid="{D5CDD505-2E9C-101B-9397-08002B2CF9AE}" pid="7" name="MSIP_Label_b1a9ee2d-7f97-43f8-9c16-151195c3e305_SiteId">
    <vt:lpwstr>65cb0346-9d88-41d9-8ca6-f72047670d0f</vt:lpwstr>
  </property>
  <property fmtid="{D5CDD505-2E9C-101B-9397-08002B2CF9AE}" pid="8" name="MSIP_Label_b1a9ee2d-7f97-43f8-9c16-151195c3e305_ActionId">
    <vt:lpwstr>7de38eb8-45b7-493b-8e92-a2243c43e827</vt:lpwstr>
  </property>
  <property fmtid="{D5CDD505-2E9C-101B-9397-08002B2CF9AE}" pid="9" name="MSIP_Label_b1a9ee2d-7f97-43f8-9c16-151195c3e305_ContentBits">
    <vt:lpwstr>0</vt:lpwstr>
  </property>
  <property fmtid="{D5CDD505-2E9C-101B-9397-08002B2CF9AE}" pid="10" name="MediaServiceImageTags">
    <vt:lpwstr/>
  </property>
</Properties>
</file>